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56" r:id="rId2"/>
    <p:sldId id="257" r:id="rId3"/>
    <p:sldId id="258" r:id="rId4"/>
    <p:sldId id="259" r:id="rId5"/>
    <p:sldId id="261" r:id="rId6"/>
    <p:sldId id="293" r:id="rId7"/>
    <p:sldId id="294" r:id="rId8"/>
    <p:sldId id="268" r:id="rId9"/>
    <p:sldId id="288" r:id="rId10"/>
    <p:sldId id="263" r:id="rId11"/>
    <p:sldId id="292" r:id="rId12"/>
    <p:sldId id="264" r:id="rId13"/>
    <p:sldId id="281" r:id="rId14"/>
    <p:sldId id="270" r:id="rId15"/>
    <p:sldId id="272" r:id="rId16"/>
    <p:sldId id="275" r:id="rId17"/>
    <p:sldId id="271" r:id="rId18"/>
    <p:sldId id="277" r:id="rId19"/>
    <p:sldId id="279" r:id="rId20"/>
    <p:sldId id="278" r:id="rId21"/>
    <p:sldId id="273" r:id="rId22"/>
    <p:sldId id="274" r:id="rId23"/>
    <p:sldId id="290" r:id="rId24"/>
    <p:sldId id="289" r:id="rId25"/>
    <p:sldId id="291" r:id="rId26"/>
    <p:sldId id="299" r:id="rId27"/>
    <p:sldId id="295" r:id="rId28"/>
    <p:sldId id="296" r:id="rId29"/>
    <p:sldId id="297" r:id="rId30"/>
    <p:sldId id="298" r:id="rId31"/>
    <p:sldId id="300" r:id="rId32"/>
    <p:sldId id="30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01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60" autoAdjust="0"/>
    <p:restoredTop sz="94095" autoAdjust="0"/>
  </p:normalViewPr>
  <p:slideViewPr>
    <p:cSldViewPr snapToGrid="0">
      <p:cViewPr varScale="1">
        <p:scale>
          <a:sx n="80" d="100"/>
          <a:sy n="80" d="100"/>
        </p:scale>
        <p:origin x="797"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326E1F-9CA5-44D4-BB87-91BEA1377073}" type="datetimeFigureOut">
              <a:rPr lang="en-IN" smtClean="0"/>
              <a:t>13-02-2024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60329B-D08A-429D-B138-2D7AACBFDEDD}"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F60329B-D08A-429D-B138-2D7AACBFDEDD}" type="slidenum">
              <a:rPr lang="en-IN" smtClean="0"/>
              <a:t>22</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panose="020B0604020202020204"/>
              </a:rPr>
              <a:t>”</a:t>
            </a:r>
            <a:endParaRPr lang="en-US" dirty="0">
              <a:solidFill>
                <a:schemeClr val="accent1">
                  <a:lumMod val="60000"/>
                  <a:lumOff val="40000"/>
                </a:schemeClr>
              </a:solidFill>
              <a:latin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2/13/2024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2/13/2024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2/13/2024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2/13/2024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5"/>
            </a:gs>
            <a:gs pos="100000">
              <a:schemeClr val="accent5">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46CE7D5-CF57-46EF-B807-FDD0502418D4}" type="datetimeFigureOut">
              <a:rPr lang="en-US" smtClean="0"/>
              <a:t>2/13/2024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30EA680-D336-4FF7-8B7A-9848BB0A1C3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hyperlink" Target="https://p339-group3-hotel-reviews-sentiment-prediction.streamlit.app/"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387475"/>
            <a:ext cx="7850188" cy="739775"/>
          </a:xfrm>
          <a:solidFill>
            <a:schemeClr val="bg1"/>
          </a:solidFill>
        </p:spPr>
        <p:txBody>
          <a:bodyPr/>
          <a:lstStyle/>
          <a:p>
            <a:r>
              <a:rPr lang="en-US" sz="3600" b="1" dirty="0">
                <a:solidFill>
                  <a:srgbClr val="002060"/>
                </a:solidFill>
              </a:rPr>
              <a:t>    </a:t>
            </a:r>
            <a:r>
              <a:rPr lang="en-US" sz="3600" b="1" dirty="0">
                <a:solidFill>
                  <a:srgbClr val="002060"/>
                </a:solidFill>
                <a:latin typeface="Tw Cen MT" panose="020B0602020104020603" pitchFamily="34" charset="0"/>
              </a:rPr>
              <a:t>HOTEL RATING CLASSIFICATION</a:t>
            </a:r>
          </a:p>
        </p:txBody>
      </p:sp>
      <p:sp>
        <p:nvSpPr>
          <p:cNvPr id="3" name="Subtitle 2"/>
          <p:cNvSpPr>
            <a:spLocks noGrp="1"/>
          </p:cNvSpPr>
          <p:nvPr>
            <p:ph type="body" idx="4294967295"/>
          </p:nvPr>
        </p:nvSpPr>
        <p:spPr>
          <a:xfrm>
            <a:off x="6089650" y="4065588"/>
            <a:ext cx="6102350" cy="3149600"/>
          </a:xfrm>
          <a:noFill/>
        </p:spPr>
        <p:txBody>
          <a:bodyPr>
            <a:normAutofit/>
          </a:bodyPr>
          <a:lstStyle/>
          <a:p>
            <a:r>
              <a:rPr lang="en-US" sz="4000" b="1" i="1" dirty="0">
                <a:solidFill>
                  <a:srgbClr val="002060"/>
                </a:solidFill>
                <a:effectLst>
                  <a:outerShdw blurRad="38100" dist="38100" dir="2700000" algn="tl">
                    <a:srgbClr val="000000">
                      <a:alpha val="43137"/>
                    </a:srgbClr>
                  </a:outerShdw>
                </a:effectLst>
              </a:rPr>
              <a:t>         EXCELR</a:t>
            </a:r>
          </a:p>
          <a:p>
            <a:r>
              <a:rPr lang="en-US" sz="2800" b="1" dirty="0">
                <a:solidFill>
                  <a:schemeClr val="accent5"/>
                </a:solidFill>
              </a:rPr>
              <a:t>        </a:t>
            </a:r>
            <a:r>
              <a:rPr lang="en-US" sz="2800" b="1" dirty="0">
                <a:solidFill>
                  <a:schemeClr val="tx1">
                    <a:lumMod val="95000"/>
                    <a:lumOff val="5000"/>
                  </a:schemeClr>
                </a:solidFill>
              </a:rPr>
              <a:t>Raising Excellence</a:t>
            </a:r>
          </a:p>
        </p:txBody>
      </p:sp>
      <p:sp>
        <p:nvSpPr>
          <p:cNvPr id="4" name="TextBox 3"/>
          <p:cNvSpPr txBox="1"/>
          <p:nvPr/>
        </p:nvSpPr>
        <p:spPr>
          <a:xfrm>
            <a:off x="428625" y="3887836"/>
            <a:ext cx="7639050" cy="2308324"/>
          </a:xfrm>
          <a:prstGeom prst="rect">
            <a:avLst/>
          </a:prstGeom>
          <a:noFill/>
        </p:spPr>
        <p:txBody>
          <a:bodyPr wrap="square" rtlCol="0">
            <a:spAutoFit/>
          </a:bodyPr>
          <a:lstStyle/>
          <a:p>
            <a:pPr marL="285750" indent="-285750">
              <a:buFont typeface="Wingdings" panose="05000000000000000000" pitchFamily="2" charset="2"/>
              <a:buChar char="§"/>
            </a:pPr>
            <a:r>
              <a:rPr lang="en-US" b="1" dirty="0">
                <a:solidFill>
                  <a:schemeClr val="bg1"/>
                </a:solidFill>
                <a:effectLst>
                  <a:outerShdw blurRad="38100" dist="38100" dir="2700000" algn="tl">
                    <a:srgbClr val="000000">
                      <a:alpha val="43137"/>
                    </a:srgbClr>
                  </a:outerShdw>
                </a:effectLst>
              </a:rPr>
              <a:t>Bhargava Venkata Satya Sai</a:t>
            </a:r>
          </a:p>
          <a:p>
            <a:pPr marL="285750" indent="-285750">
              <a:buFont typeface="Wingdings" panose="05000000000000000000" pitchFamily="2" charset="2"/>
              <a:buChar char="§"/>
            </a:pPr>
            <a:r>
              <a:rPr lang="en-US" b="1" dirty="0">
                <a:solidFill>
                  <a:schemeClr val="bg1"/>
                </a:solidFill>
                <a:effectLst>
                  <a:outerShdw blurRad="38100" dist="38100" dir="2700000" algn="tl">
                    <a:srgbClr val="000000">
                      <a:alpha val="43137"/>
                    </a:srgbClr>
                  </a:outerShdw>
                </a:effectLst>
              </a:rPr>
              <a:t>Deepak Kumar Tiwari</a:t>
            </a:r>
          </a:p>
          <a:p>
            <a:pPr marL="285750" indent="-285750">
              <a:buFont typeface="Wingdings" panose="05000000000000000000" pitchFamily="2" charset="2"/>
              <a:buChar char="§"/>
            </a:pPr>
            <a:r>
              <a:rPr lang="en-US" b="1" dirty="0">
                <a:solidFill>
                  <a:schemeClr val="bg1"/>
                </a:solidFill>
                <a:effectLst>
                  <a:outerShdw blurRad="38100" dist="38100" dir="2700000" algn="tl">
                    <a:srgbClr val="000000">
                      <a:alpha val="43137"/>
                    </a:srgbClr>
                  </a:outerShdw>
                </a:effectLst>
              </a:rPr>
              <a:t>Bala Vara Lakshmi</a:t>
            </a:r>
          </a:p>
          <a:p>
            <a:pPr marL="285750" indent="-285750">
              <a:buFont typeface="Wingdings" panose="05000000000000000000" pitchFamily="2" charset="2"/>
              <a:buChar char="§"/>
            </a:pPr>
            <a:r>
              <a:rPr lang="en-US" b="1" dirty="0">
                <a:solidFill>
                  <a:schemeClr val="bg1"/>
                </a:solidFill>
                <a:effectLst>
                  <a:outerShdw blurRad="38100" dist="38100" dir="2700000" algn="tl">
                    <a:srgbClr val="000000">
                      <a:alpha val="43137"/>
                    </a:srgbClr>
                  </a:outerShdw>
                </a:effectLst>
              </a:rPr>
              <a:t>Danish Mohammed</a:t>
            </a:r>
          </a:p>
          <a:p>
            <a:pPr marL="285750" indent="-285750">
              <a:buFont typeface="Wingdings" panose="05000000000000000000" pitchFamily="2" charset="2"/>
              <a:buChar char="§"/>
            </a:pPr>
            <a:r>
              <a:rPr lang="en-US" b="1" dirty="0">
                <a:solidFill>
                  <a:schemeClr val="bg1"/>
                </a:solidFill>
                <a:effectLst>
                  <a:outerShdw blurRad="38100" dist="38100" dir="2700000" algn="tl">
                    <a:srgbClr val="000000">
                      <a:alpha val="43137"/>
                    </a:srgbClr>
                  </a:outerShdw>
                </a:effectLst>
              </a:rPr>
              <a:t>Yash </a:t>
            </a:r>
            <a:r>
              <a:rPr lang="en-US" b="1" dirty="0" err="1">
                <a:solidFill>
                  <a:schemeClr val="bg1"/>
                </a:solidFill>
                <a:effectLst>
                  <a:outerShdw blurRad="38100" dist="38100" dir="2700000" algn="tl">
                    <a:srgbClr val="000000">
                      <a:alpha val="43137"/>
                    </a:srgbClr>
                  </a:outerShdw>
                </a:effectLst>
              </a:rPr>
              <a:t>vardhan</a:t>
            </a:r>
            <a:r>
              <a:rPr lang="en-US" b="1" dirty="0">
                <a:solidFill>
                  <a:schemeClr val="bg1"/>
                </a:solidFill>
                <a:effectLst>
                  <a:outerShdw blurRad="38100" dist="38100" dir="2700000" algn="tl">
                    <a:srgbClr val="000000">
                      <a:alpha val="43137"/>
                    </a:srgbClr>
                  </a:outerShdw>
                </a:effectLst>
              </a:rPr>
              <a:t> Hanumanth</a:t>
            </a:r>
          </a:p>
          <a:p>
            <a:pPr marL="285750" indent="-285750">
              <a:buFont typeface="Wingdings" panose="05000000000000000000" pitchFamily="2" charset="2"/>
              <a:buChar char="§"/>
            </a:pPr>
            <a:r>
              <a:rPr lang="en-US" b="1" dirty="0">
                <a:solidFill>
                  <a:schemeClr val="bg1"/>
                </a:solidFill>
                <a:effectLst>
                  <a:outerShdw blurRad="38100" dist="38100" dir="2700000" algn="tl">
                    <a:srgbClr val="000000">
                      <a:alpha val="43137"/>
                    </a:srgbClr>
                  </a:outerShdw>
                </a:effectLst>
              </a:rPr>
              <a:t>Hitendra Panchal</a:t>
            </a:r>
          </a:p>
          <a:p>
            <a:pPr marL="285750" indent="-285750">
              <a:buFont typeface="Wingdings" panose="05000000000000000000" pitchFamily="2" charset="2"/>
              <a:buChar char="§"/>
            </a:pPr>
            <a:r>
              <a:rPr lang="en-US" b="1" dirty="0">
                <a:solidFill>
                  <a:schemeClr val="bg1"/>
                </a:solidFill>
                <a:effectLst>
                  <a:outerShdw blurRad="38100" dist="38100" dir="2700000" algn="tl">
                    <a:srgbClr val="000000">
                      <a:alpha val="43137"/>
                    </a:srgbClr>
                  </a:outerShdw>
                </a:effectLst>
              </a:rPr>
              <a:t>Abhi Raj</a:t>
            </a:r>
          </a:p>
          <a:p>
            <a:endParaRPr lang="en-IN" dirty="0"/>
          </a:p>
        </p:txBody>
      </p:sp>
      <p:sp>
        <p:nvSpPr>
          <p:cNvPr id="5" name="TextBox 4"/>
          <p:cNvSpPr txBox="1"/>
          <p:nvPr/>
        </p:nvSpPr>
        <p:spPr>
          <a:xfrm>
            <a:off x="1238251" y="3429000"/>
            <a:ext cx="3467100" cy="369332"/>
          </a:xfrm>
          <a:prstGeom prst="rect">
            <a:avLst/>
          </a:prstGeom>
          <a:noFill/>
        </p:spPr>
        <p:txBody>
          <a:bodyPr wrap="square" rtlCol="0">
            <a:spAutoFit/>
          </a:bodyPr>
          <a:lstStyle/>
          <a:p>
            <a:r>
              <a:rPr lang="en-US" b="1" u="sng" dirty="0">
                <a:solidFill>
                  <a:schemeClr val="bg1"/>
                </a:solidFill>
                <a:latin typeface="Avenir Next LT Pro Demi" panose="020B0704020202020204" pitchFamily="34" charset="0"/>
              </a:rPr>
              <a:t>BY GROUP 3</a:t>
            </a:r>
            <a:r>
              <a:rPr lang="en-US" dirty="0"/>
              <a:t>:</a:t>
            </a:r>
            <a:endParaRPr lang="en-IN" dirty="0"/>
          </a:p>
        </p:txBody>
      </p:sp>
      <p:sp>
        <p:nvSpPr>
          <p:cNvPr id="9" name="Google Shape;68;p1"/>
          <p:cNvSpPr/>
          <p:nvPr/>
        </p:nvSpPr>
        <p:spPr>
          <a:xfrm>
            <a:off x="146734" y="2822877"/>
            <a:ext cx="4025216"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1" i="0" u="sng" strike="noStrike" cap="none" dirty="0">
                <a:solidFill>
                  <a:schemeClr val="accent3">
                    <a:lumMod val="40000"/>
                    <a:lumOff val="60000"/>
                  </a:schemeClr>
                </a:solidFill>
                <a:effectLst>
                  <a:outerShdw blurRad="38100" dist="38100" dir="2700000" algn="tl">
                    <a:srgbClr val="000000">
                      <a:alpha val="43137"/>
                    </a:srgbClr>
                  </a:outerShdw>
                </a:effectLst>
                <a:latin typeface="Trebuchet MS" panose="020B0603020202020204" pitchFamily="34" charset="0"/>
                <a:ea typeface="Arial" panose="020B0604020202020204"/>
                <a:cs typeface="Arial" panose="020B0604020202020204"/>
                <a:sym typeface="Arial" panose="020B0604020202020204"/>
              </a:rPr>
              <a:t>Mentor: Karthik </a:t>
            </a:r>
            <a:r>
              <a:rPr lang="en-IN" sz="2000" b="1" i="0" u="sng" strike="noStrike" cap="none" dirty="0" err="1">
                <a:solidFill>
                  <a:schemeClr val="accent3">
                    <a:lumMod val="40000"/>
                    <a:lumOff val="60000"/>
                  </a:schemeClr>
                </a:solidFill>
                <a:effectLst>
                  <a:outerShdw blurRad="38100" dist="38100" dir="2700000" algn="tl">
                    <a:srgbClr val="000000">
                      <a:alpha val="43137"/>
                    </a:srgbClr>
                  </a:outerShdw>
                </a:effectLst>
                <a:latin typeface="Trebuchet MS" panose="020B0603020202020204" pitchFamily="34" charset="0"/>
                <a:ea typeface="Arial" panose="020B0604020202020204"/>
                <a:cs typeface="Arial" panose="020B0604020202020204"/>
                <a:sym typeface="Arial" panose="020B0604020202020204"/>
              </a:rPr>
              <a:t>Muskula</a:t>
            </a:r>
            <a:endParaRPr sz="2000" b="1" u="sng" dirty="0">
              <a:solidFill>
                <a:schemeClr val="accent3">
                  <a:lumMod val="40000"/>
                  <a:lumOff val="60000"/>
                </a:schemeClr>
              </a:solidFill>
              <a:effectLst>
                <a:outerShdw blurRad="38100" dist="38100" dir="2700000" algn="tl">
                  <a:srgbClr val="000000">
                    <a:alpha val="43137"/>
                  </a:srgbClr>
                </a:outerShdw>
              </a:effectLst>
              <a:latin typeface="Trebuchet MS" panose="020B0603020202020204" pitchFamily="34" charset="0"/>
              <a:ea typeface="Arial" panose="020B0604020202020204"/>
              <a:cs typeface="Arial" panose="020B0604020202020204"/>
              <a:sym typeface="Arial" panose="020B0604020202020204"/>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 name="Title 1"/>
          <p:cNvSpPr>
            <a:spLocks noGrp="1"/>
          </p:cNvSpPr>
          <p:nvPr>
            <p:ph type="title"/>
          </p:nvPr>
        </p:nvSpPr>
        <p:spPr>
          <a:xfrm>
            <a:off x="708916" y="390418"/>
            <a:ext cx="8445357" cy="678095"/>
          </a:xfrm>
          <a:ln>
            <a:solidFill>
              <a:schemeClr val="tx1">
                <a:lumMod val="95000"/>
                <a:lumOff val="5000"/>
              </a:schemeClr>
            </a:solidFill>
          </a:ln>
        </p:spPr>
        <p:txBody>
          <a:bodyPr>
            <a:normAutofit/>
          </a:bodyPr>
          <a:lstStyle/>
          <a:p>
            <a:r>
              <a:rPr lang="en-US" sz="2800" dirty="0" err="1">
                <a:solidFill>
                  <a:schemeClr val="bg1"/>
                </a:solidFill>
              </a:rPr>
              <a:t>Afinn</a:t>
            </a:r>
            <a:r>
              <a:rPr lang="en-US" sz="2800" dirty="0">
                <a:solidFill>
                  <a:schemeClr val="bg1"/>
                </a:solidFill>
              </a:rPr>
              <a:t> Sentiment Analysis</a:t>
            </a:r>
            <a:endParaRPr lang="en-IN" sz="2800" dirty="0">
              <a:solidFill>
                <a:schemeClr val="bg1"/>
              </a:solidFill>
            </a:endParaRPr>
          </a:p>
        </p:txBody>
      </p:sp>
      <p:pic>
        <p:nvPicPr>
          <p:cNvPr id="6" name="Google Shape;132;p8"/>
          <p:cNvPicPr preferRelativeResize="0"/>
          <p:nvPr/>
        </p:nvPicPr>
        <p:blipFill rotWithShape="1">
          <a:blip r:embed="rId2"/>
          <a:srcRect/>
          <a:stretch>
            <a:fillRect/>
          </a:stretch>
        </p:blipFill>
        <p:spPr>
          <a:xfrm>
            <a:off x="708916" y="1272217"/>
            <a:ext cx="4492613" cy="31287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Google Shape;133;p8"/>
          <p:cNvPicPr preferRelativeResize="0"/>
          <p:nvPr/>
        </p:nvPicPr>
        <p:blipFill rotWithShape="1">
          <a:blip r:embed="rId3"/>
          <a:srcRect/>
          <a:stretch>
            <a:fillRect/>
          </a:stretch>
        </p:blipFill>
        <p:spPr>
          <a:xfrm>
            <a:off x="6209454" y="1272217"/>
            <a:ext cx="4822781" cy="31287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p:cNvSpPr txBox="1"/>
          <p:nvPr/>
        </p:nvSpPr>
        <p:spPr>
          <a:xfrm>
            <a:off x="609601" y="4796433"/>
            <a:ext cx="11725274" cy="2738120"/>
          </a:xfrm>
          <a:prstGeom prst="rect">
            <a:avLst/>
          </a:prstGeom>
          <a:noFill/>
        </p:spPr>
        <p:txBody>
          <a:bodyPr wrap="square">
            <a:spAutoFit/>
          </a:bodyPr>
          <a:lstStyle/>
          <a:p>
            <a:r>
              <a:rPr lang="en-US" sz="2400" b="1" u="sng" dirty="0">
                <a:solidFill>
                  <a:schemeClr val="bg1"/>
                </a:solidFill>
                <a:latin typeface="Calibri" panose="020F0502020204030204"/>
              </a:rPr>
              <a:t>Key Insights:</a:t>
            </a:r>
            <a:r>
              <a:rPr lang="en-US" sz="2400" dirty="0">
                <a:solidFill>
                  <a:schemeClr val="bg1"/>
                </a:solidFill>
                <a:latin typeface="Calibri" panose="020F0502020204030204"/>
              </a:rPr>
              <a:t> </a:t>
            </a:r>
          </a:p>
          <a:p>
            <a:pPr marL="285750" indent="-285750">
              <a:buFont typeface="Wingdings" panose="05000000000000000000"/>
              <a:buChar char="q"/>
            </a:pPr>
            <a:r>
              <a:rPr lang="en-US" sz="2000" dirty="0">
                <a:solidFill>
                  <a:schemeClr val="bg2"/>
                </a:solidFill>
                <a:uFillTx/>
                <a:latin typeface="Söhne"/>
                <a:cs typeface="Times New Roman" panose="02020603050405020304" pitchFamily="18" charset="0"/>
              </a:rPr>
              <a:t>The picture shows that there are more positive reviews than neutral and negative ones. </a:t>
            </a:r>
          </a:p>
          <a:p>
            <a:pPr marL="285750" indent="-285750">
              <a:buFont typeface="Wingdings" panose="05000000000000000000"/>
              <a:buChar char="q"/>
            </a:pPr>
            <a:r>
              <a:rPr lang="en-US" sz="2000" dirty="0">
                <a:solidFill>
                  <a:schemeClr val="bg2"/>
                </a:solidFill>
                <a:uFillTx/>
                <a:latin typeface="Söhne"/>
                <a:ea typeface="Consolas" panose="020B0609020204030204"/>
                <a:cs typeface="Consolas" panose="020B0609020204030204"/>
                <a:sym typeface="Consolas" panose="020B0609020204030204"/>
              </a:rPr>
              <a:t>From above graph we can conclude  our dataset is biased towards  positive side and positive sentiment percentage is 91.72 and for negative sentiment percentage is 8.28</a:t>
            </a:r>
          </a:p>
          <a:p>
            <a:pPr marL="285750" indent="-285750">
              <a:buFont typeface="Wingdings" panose="05000000000000000000"/>
              <a:buChar char="q"/>
            </a:pPr>
            <a:r>
              <a:rPr lang="en-US" sz="2000" dirty="0">
                <a:solidFill>
                  <a:schemeClr val="bg2"/>
                </a:solidFill>
                <a:uFillTx/>
                <a:latin typeface="Söhne"/>
                <a:cs typeface="Times New Roman" panose="02020603050405020304" pitchFamily="18" charset="0"/>
              </a:rPr>
              <a:t>The negative class denotes 1,502 cases, or 7.33% of the total, that are characterized as having a negative sentiment.</a:t>
            </a:r>
          </a:p>
          <a:p>
            <a:pPr marL="285750" indent="-285750">
              <a:buFont typeface="Wingdings" panose="05000000000000000000"/>
              <a:buChar char="q"/>
            </a:pPr>
            <a:endParaRPr lang="en-US" sz="1600" b="1" dirty="0">
              <a:solidFill>
                <a:schemeClr val="bg1"/>
              </a:solidFill>
              <a:latin typeface="+mj-lt"/>
              <a:ea typeface="Consolas" panose="020B0609020204030204"/>
              <a:cs typeface="Consolas" panose="020B0609020204030204"/>
              <a:sym typeface="Consolas" panose="020B0609020204030204"/>
            </a:endParaRPr>
          </a:p>
          <a:p>
            <a:pPr marL="285750" indent="-285750">
              <a:buFont typeface="Wingdings" panose="05000000000000000000"/>
              <a:buChar char="q"/>
            </a:pPr>
            <a:endParaRPr lang="en-US" sz="1400" b="1" dirty="0">
              <a:solidFill>
                <a:schemeClr val="bg1"/>
              </a:solidFill>
              <a:latin typeface="+mj-lt"/>
            </a:endParaRPr>
          </a:p>
          <a:p>
            <a:pPr marL="285750" indent="-285750">
              <a:buFont typeface="Wingdings" panose="05000000000000000000"/>
              <a:buChar char="q"/>
            </a:pPr>
            <a:endParaRPr lang="en-US"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4771"/>
          <a:stretch>
            <a:fillRect/>
          </a:stretch>
        </p:blipFill>
        <p:spPr>
          <a:xfrm>
            <a:off x="729421" y="1243912"/>
            <a:ext cx="4166429" cy="28385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p:cNvSpPr txBox="1"/>
          <p:nvPr/>
        </p:nvSpPr>
        <p:spPr>
          <a:xfrm>
            <a:off x="495300" y="4263419"/>
            <a:ext cx="11087100" cy="2985433"/>
          </a:xfrm>
          <a:prstGeom prst="rect">
            <a:avLst/>
          </a:prstGeom>
          <a:noFill/>
        </p:spPr>
        <p:txBody>
          <a:bodyPr wrap="square">
            <a:spAutoFit/>
          </a:bodyPr>
          <a:lstStyle/>
          <a:p>
            <a:r>
              <a:rPr lang="en-US" sz="2400" b="1" u="sng" dirty="0">
                <a:solidFill>
                  <a:schemeClr val="bg1"/>
                </a:solidFill>
                <a:latin typeface="Calibri" panose="020F0502020204030204"/>
              </a:rPr>
              <a:t>Key Insights:</a:t>
            </a:r>
            <a:r>
              <a:rPr lang="en-US" sz="2400" dirty="0">
                <a:solidFill>
                  <a:schemeClr val="bg1"/>
                </a:solidFill>
                <a:latin typeface="Calibri" panose="020F0502020204030204"/>
              </a:rPr>
              <a:t> </a:t>
            </a:r>
          </a:p>
          <a:p>
            <a:pPr marL="342900" indent="-342900" algn="just">
              <a:buFont typeface="Arial" panose="020B0604020202020204" pitchFamily="34" charset="0"/>
              <a:buChar char="•"/>
            </a:pPr>
            <a:r>
              <a:rPr lang="en-US" sz="2000" dirty="0">
                <a:solidFill>
                  <a:schemeClr val="bg2"/>
                </a:solidFill>
                <a:latin typeface="Söhne"/>
                <a:cs typeface="Times New Roman" panose="02020603050405020304" pitchFamily="18" charset="0"/>
              </a:rPr>
              <a:t>We define less than 0 as negative, equal to 0 as neutral, and greater than 0 as positive reviews.</a:t>
            </a:r>
          </a:p>
          <a:p>
            <a:pPr marL="285750" indent="-285750" algn="just">
              <a:buFont typeface="Arial" panose="020B0604020202020204" pitchFamily="34" charset="0"/>
              <a:buChar char="•"/>
            </a:pPr>
            <a:r>
              <a:rPr lang="en-US" sz="2000" dirty="0">
                <a:solidFill>
                  <a:schemeClr val="bg2"/>
                </a:solidFill>
                <a:latin typeface="Söhne"/>
                <a:cs typeface="Times New Roman" panose="02020603050405020304" pitchFamily="18" charset="0"/>
              </a:rPr>
              <a:t>The picture indicates that there are more positive reviews than neutral and negative reviews. </a:t>
            </a:r>
          </a:p>
          <a:p>
            <a:pPr marL="285750" indent="-285750" algn="just">
              <a:buFont typeface="Arial" panose="020B0604020202020204" pitchFamily="34" charset="0"/>
              <a:buChar char="•"/>
            </a:pPr>
            <a:r>
              <a:rPr lang="en-US" sz="2000" dirty="0">
                <a:solidFill>
                  <a:schemeClr val="bg2"/>
                </a:solidFill>
                <a:latin typeface="Söhne"/>
                <a:cs typeface="Times New Roman" panose="02020603050405020304" pitchFamily="18" charset="0"/>
              </a:rPr>
              <a:t>Positive class indicates that 19150 instances in the dataset were identified as having a positive sentiment, accounting for 93.46% of the total.</a:t>
            </a:r>
          </a:p>
          <a:p>
            <a:pPr marL="285750" indent="-285750" algn="just">
              <a:buFont typeface="Arial" panose="020B0604020202020204" pitchFamily="34" charset="0"/>
              <a:buChar char="•"/>
            </a:pPr>
            <a:r>
              <a:rPr lang="en-US" sz="2000" dirty="0">
                <a:solidFill>
                  <a:schemeClr val="bg2"/>
                </a:solidFill>
                <a:latin typeface="Söhne"/>
                <a:cs typeface="Times New Roman" panose="02020603050405020304" pitchFamily="18" charset="0"/>
              </a:rPr>
              <a:t>The neutral class indicates 1323 instances with a neutral emotion, accounting for </a:t>
            </a:r>
            <a:r>
              <a:rPr lang="en-US" sz="2000" dirty="0">
                <a:solidFill>
                  <a:schemeClr val="bg1"/>
                </a:solidFill>
                <a:latin typeface="Söhne"/>
                <a:cs typeface="Times New Roman" panose="02020603050405020304" pitchFamily="18" charset="0"/>
              </a:rPr>
              <a:t>6.46% of the total.</a:t>
            </a:r>
          </a:p>
          <a:p>
            <a:pPr marL="285750" indent="-285750" algn="just">
              <a:buFont typeface="Arial" panose="020B0604020202020204" pitchFamily="34" charset="0"/>
              <a:buChar char="•"/>
            </a:pPr>
            <a:r>
              <a:rPr lang="en-US" sz="2000" dirty="0">
                <a:solidFill>
                  <a:schemeClr val="bg1"/>
                </a:solidFill>
                <a:latin typeface="Söhne"/>
                <a:cs typeface="Times New Roman" panose="02020603050405020304" pitchFamily="18" charset="0"/>
              </a:rPr>
              <a:t>Negative class indicates that 18 instances are classed as having a negative sentiment, accounting for 0.09% of the total </a:t>
            </a:r>
          </a:p>
          <a:p>
            <a:endParaRPr lang="en-US" sz="2400" dirty="0">
              <a:solidFill>
                <a:schemeClr val="bg1"/>
              </a:solidFill>
              <a:latin typeface="Calibri" panose="020F0502020204030204"/>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1700" y="1214849"/>
            <a:ext cx="4651088" cy="28675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TextBox 12"/>
          <p:cNvSpPr txBox="1"/>
          <p:nvPr/>
        </p:nvSpPr>
        <p:spPr>
          <a:xfrm>
            <a:off x="819150" y="419754"/>
            <a:ext cx="6096000" cy="523220"/>
          </a:xfrm>
          <a:prstGeom prst="rect">
            <a:avLst/>
          </a:prstGeom>
          <a:noFill/>
        </p:spPr>
        <p:txBody>
          <a:bodyPr wrap="square">
            <a:spAutoFit/>
          </a:bodyPr>
          <a:lstStyle/>
          <a:p>
            <a:r>
              <a:rPr lang="en-US" sz="2800" dirty="0">
                <a:solidFill>
                  <a:schemeClr val="bg1"/>
                </a:solidFill>
              </a:rPr>
              <a:t>Polarity Sentiment Analysis</a:t>
            </a:r>
            <a:endParaRPr lang="en-IN" sz="2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762375" y="219075"/>
            <a:ext cx="4295775" cy="609600"/>
          </a:xfrm>
          <a:solidFill>
            <a:schemeClr val="bg1"/>
          </a:solidFill>
        </p:spPr>
        <p:txBody>
          <a:bodyPr>
            <a:normAutofit fontScale="90000"/>
          </a:bodyPr>
          <a:lstStyle/>
          <a:p>
            <a:r>
              <a:rPr lang="en-US" dirty="0"/>
              <a:t>     </a:t>
            </a:r>
            <a:r>
              <a:rPr lang="en-US" dirty="0">
                <a:solidFill>
                  <a:srgbClr val="002060"/>
                </a:solidFill>
              </a:rPr>
              <a:t>Data Visualization</a:t>
            </a:r>
            <a:endParaRPr lang="en-IN" dirty="0">
              <a:solidFill>
                <a:srgbClr val="002060"/>
              </a:solidFill>
            </a:endParaRPr>
          </a:p>
        </p:txBody>
      </p:sp>
      <p:pic>
        <p:nvPicPr>
          <p:cNvPr id="6" name="Google Shape;140;p9"/>
          <p:cNvPicPr preferRelativeResize="0"/>
          <p:nvPr/>
        </p:nvPicPr>
        <p:blipFill rotWithShape="1">
          <a:blip r:embed="rId2"/>
          <a:srcRect/>
          <a:stretch>
            <a:fillRect/>
          </a:stretch>
        </p:blipFill>
        <p:spPr>
          <a:xfrm>
            <a:off x="1716637" y="1015884"/>
            <a:ext cx="8894213" cy="418889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p:cNvSpPr txBox="1"/>
          <p:nvPr/>
        </p:nvSpPr>
        <p:spPr>
          <a:xfrm>
            <a:off x="752475" y="5204775"/>
            <a:ext cx="10477500" cy="1691640"/>
          </a:xfrm>
          <a:prstGeom prst="rect">
            <a:avLst/>
          </a:prstGeom>
          <a:noFill/>
        </p:spPr>
        <p:txBody>
          <a:bodyPr wrap="square">
            <a:spAutoFit/>
          </a:bodyPr>
          <a:lstStyle/>
          <a:p>
            <a:r>
              <a:rPr lang="en-US" sz="2400" b="1" u="sng" dirty="0">
                <a:solidFill>
                  <a:schemeClr val="bg1"/>
                </a:solidFill>
                <a:latin typeface="Calibri" panose="020F0502020204030204"/>
              </a:rPr>
              <a:t>Key Insights:</a:t>
            </a:r>
            <a:r>
              <a:rPr lang="en-US" sz="2400" dirty="0">
                <a:solidFill>
                  <a:schemeClr val="bg1"/>
                </a:solidFill>
                <a:latin typeface="Calibri" panose="020F0502020204030204"/>
              </a:rPr>
              <a:t> </a:t>
            </a:r>
            <a:endParaRPr lang="en-US" dirty="0">
              <a:solidFill>
                <a:schemeClr val="bg1"/>
              </a:solidFill>
            </a:endParaRPr>
          </a:p>
          <a:p>
            <a:pPr marL="285750" indent="-285750">
              <a:buFont typeface="Wingdings" panose="05000000000000000000"/>
              <a:buChar char="q"/>
            </a:pPr>
            <a:r>
              <a:rPr lang="en-US" sz="2000" dirty="0">
                <a:solidFill>
                  <a:schemeClr val="bg2"/>
                </a:solidFill>
                <a:uFillTx/>
                <a:latin typeface="Söhne"/>
                <a:ea typeface="Consolas" panose="020B0609020204030204"/>
                <a:cs typeface="Consolas" panose="020B0609020204030204"/>
                <a:sym typeface="Consolas" panose="020B0609020204030204"/>
              </a:rPr>
              <a:t>Based on the Tree map above, all of the words are unique words and there are no stop words in this set. Most words are 'hotel', 'room' and 'stay'. Due to the fact that we are dealing with a hotel review dataset, it make sense.</a:t>
            </a:r>
            <a:endParaRPr lang="en-US" sz="2000" dirty="0">
              <a:solidFill>
                <a:schemeClr val="bg2"/>
              </a:solidFill>
              <a:uFillTx/>
              <a:latin typeface="Söhne"/>
            </a:endParaRPr>
          </a:p>
          <a:p>
            <a:pPr marL="285750" indent="-285750">
              <a:buFont typeface="Wingdings" panose="05000000000000000000"/>
              <a:buChar char="q"/>
            </a:pPr>
            <a:endParaRPr lang="en-US" sz="2000" b="1" i="1" dirty="0">
              <a:solidFill>
                <a:schemeClr val="bg2"/>
              </a:solidFill>
              <a:uFillTx/>
              <a:latin typeface="Söhn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 name="Title 1"/>
          <p:cNvSpPr>
            <a:spLocks noGrp="1"/>
          </p:cNvSpPr>
          <p:nvPr>
            <p:ph type="title"/>
          </p:nvPr>
        </p:nvSpPr>
        <p:spPr>
          <a:xfrm>
            <a:off x="257175" y="76200"/>
            <a:ext cx="4905375" cy="858520"/>
          </a:xfrm>
          <a:ln>
            <a:solidFill>
              <a:schemeClr val="tx1">
                <a:lumMod val="95000"/>
                <a:lumOff val="5000"/>
              </a:schemeClr>
            </a:solidFill>
          </a:ln>
        </p:spPr>
        <p:txBody>
          <a:bodyPr>
            <a:normAutofit fontScale="90000"/>
          </a:bodyPr>
          <a:lstStyle/>
          <a:p>
            <a:r>
              <a:rPr lang="en-IN" dirty="0">
                <a:solidFill>
                  <a:schemeClr val="bg1"/>
                </a:solidFill>
              </a:rPr>
              <a:t>   </a:t>
            </a:r>
            <a:r>
              <a:rPr lang="en-US" sz="5400" dirty="0">
                <a:solidFill>
                  <a:schemeClr val="bg1"/>
                </a:solidFill>
              </a:rPr>
              <a:t> </a:t>
            </a:r>
            <a:r>
              <a:rPr lang="en-US" sz="2700" dirty="0">
                <a:solidFill>
                  <a:schemeClr val="bg1"/>
                </a:solidFill>
              </a:rPr>
              <a:t>* </a:t>
            </a:r>
            <a:r>
              <a:rPr lang="en-US" sz="2700" b="1" dirty="0">
                <a:solidFill>
                  <a:schemeClr val="accent3">
                    <a:lumMod val="40000"/>
                    <a:lumOff val="60000"/>
                  </a:schemeClr>
                </a:solidFill>
                <a:effectLst>
                  <a:outerShdw blurRad="38100" dist="38100" dir="2700000" algn="tl">
                    <a:srgbClr val="000000">
                      <a:alpha val="43137"/>
                    </a:srgbClr>
                  </a:outerShdw>
                </a:effectLst>
              </a:rPr>
              <a:t>POSITIVE WORDCLOUD </a:t>
            </a:r>
            <a:r>
              <a:rPr lang="en-US" sz="2700" dirty="0">
                <a:solidFill>
                  <a:schemeClr val="bg1"/>
                </a:solidFill>
              </a:rPr>
              <a:t>*</a:t>
            </a:r>
            <a:endParaRPr lang="en-IN" sz="2700" dirty="0">
              <a:solidFill>
                <a:schemeClr val="bg1"/>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5354" t="31785" r="19999" b="10033"/>
          <a:stretch>
            <a:fillRect/>
          </a:stretch>
        </p:blipFill>
        <p:spPr>
          <a:xfrm>
            <a:off x="1181101" y="1086485"/>
            <a:ext cx="10173420" cy="4069466"/>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514350" y="5307716"/>
            <a:ext cx="11782425" cy="1384995"/>
          </a:xfrm>
          <a:prstGeom prst="rect">
            <a:avLst/>
          </a:prstGeom>
          <a:noFill/>
        </p:spPr>
        <p:txBody>
          <a:bodyPr wrap="square">
            <a:spAutoFit/>
          </a:bodyPr>
          <a:lstStyle/>
          <a:p>
            <a:r>
              <a:rPr lang="en-US" sz="2400" b="1" u="sng" dirty="0">
                <a:solidFill>
                  <a:schemeClr val="bg1"/>
                </a:solidFill>
                <a:latin typeface="Calibri" panose="020F0502020204030204"/>
              </a:rPr>
              <a:t>Key Insights:</a:t>
            </a:r>
            <a:r>
              <a:rPr lang="en-US" sz="2400" dirty="0">
                <a:solidFill>
                  <a:schemeClr val="bg1"/>
                </a:solidFill>
                <a:latin typeface="Calibri" panose="020F0502020204030204"/>
              </a:rPr>
              <a:t> </a:t>
            </a:r>
            <a:endParaRPr lang="en-US" dirty="0">
              <a:solidFill>
                <a:schemeClr val="bg1"/>
              </a:solidFill>
            </a:endParaRPr>
          </a:p>
          <a:p>
            <a:pPr>
              <a:buClrTx/>
              <a:buFont typeface="Wingdings" panose="05000000000000000000" pitchFamily="2" charset="2"/>
              <a:buChar char="Ø"/>
            </a:pPr>
            <a:r>
              <a:rPr lang="en-US" dirty="0">
                <a:solidFill>
                  <a:schemeClr val="bg1"/>
                </a:solidFill>
              </a:rPr>
              <a:t> </a:t>
            </a:r>
            <a:r>
              <a:rPr lang="en-US" sz="2000" dirty="0">
                <a:solidFill>
                  <a:schemeClr val="bg2"/>
                </a:solidFill>
                <a:uFillTx/>
                <a:latin typeface="Söhne"/>
              </a:rPr>
              <a:t>It represents the positive words present in the overall dataset.</a:t>
            </a:r>
          </a:p>
          <a:p>
            <a:pPr>
              <a:buClrTx/>
              <a:buFont typeface="Wingdings" panose="05000000000000000000" pitchFamily="2" charset="2"/>
              <a:buChar char="Ø"/>
            </a:pPr>
            <a:r>
              <a:rPr lang="en-US" sz="2000" dirty="0">
                <a:solidFill>
                  <a:schemeClr val="bg2"/>
                </a:solidFill>
                <a:uFillTx/>
                <a:latin typeface="Söhne"/>
              </a:rPr>
              <a:t>Words like good , great, nice are most frequent words</a:t>
            </a:r>
          </a:p>
          <a:p>
            <a:pPr>
              <a:buClrTx/>
              <a:buFont typeface="Wingdings" panose="05000000000000000000" pitchFamily="2" charset="2"/>
              <a:buChar char="Ø"/>
            </a:pPr>
            <a:r>
              <a:rPr lang="en-US" sz="2000" dirty="0">
                <a:solidFill>
                  <a:schemeClr val="bg2"/>
                </a:solidFill>
                <a:uFillTx/>
                <a:latin typeface="Söhne"/>
              </a:rPr>
              <a:t>Words like beautiful , recommend , excellent,  better shows some of the good characteristics of hotel</a:t>
            </a:r>
            <a:r>
              <a:rPr lang="en-US" sz="2000" dirty="0">
                <a:solidFill>
                  <a:schemeClr val="bg2"/>
                </a:solidFill>
                <a:latin typeface="Söhne"/>
              </a:rPr>
              <a:t>s</a:t>
            </a:r>
            <a:r>
              <a:rPr lang="en-US" sz="2000" dirty="0">
                <a:solidFill>
                  <a:schemeClr val="bg2"/>
                </a:solidFill>
                <a:latin typeface="Söhne"/>
                <a:ea typeface="Consolas" panose="020B0609020204030204"/>
                <a:cs typeface="Consolas" panose="020B0609020204030204"/>
                <a:sym typeface="Consolas" panose="020B0609020204030204"/>
              </a:rPr>
              <a:t> </a:t>
            </a:r>
            <a:r>
              <a:rPr lang="en-US" dirty="0">
                <a:solidFill>
                  <a:schemeClr val="bg2"/>
                </a:solidFill>
                <a:latin typeface="+mj-lt"/>
                <a:ea typeface="Consolas" panose="020B0609020204030204"/>
                <a:cs typeface="Consolas" panose="020B0609020204030204"/>
                <a:sym typeface="Consolas" panose="020B0609020204030204"/>
              </a:rPr>
              <a:t>.</a:t>
            </a:r>
            <a:endParaRPr lang="en-US" sz="2000" dirty="0">
              <a:solidFill>
                <a:schemeClr val="bg2"/>
              </a:solidFill>
              <a:latin typeface="+mj-lt"/>
              <a:ea typeface="Consolas" panose="020B0609020204030204"/>
              <a:cs typeface="Consolas" panose="020B0609020204030204"/>
              <a:sym typeface="Consolas" panose="020B0609020204030204"/>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Google Shape;154;p11"/>
          <p:cNvPicPr preferRelativeResize="0"/>
          <p:nvPr/>
        </p:nvPicPr>
        <p:blipFill rotWithShape="1">
          <a:blip r:embed="rId2"/>
          <a:srcRect t="9539" r="1941"/>
          <a:stretch>
            <a:fillRect/>
          </a:stretch>
        </p:blipFill>
        <p:spPr>
          <a:xfrm>
            <a:off x="923924" y="876300"/>
            <a:ext cx="10582275" cy="4334471"/>
          </a:xfrm>
          <a:prstGeom prst="rect">
            <a:avLst/>
          </a:prstGeom>
          <a:noFill/>
          <a:ln w="19050" cap="flat" cmpd="sng">
            <a:solidFill>
              <a:schemeClr val="dk1"/>
            </a:solidFill>
            <a:prstDash val="solid"/>
            <a:round/>
            <a:headEnd type="none" w="sm" len="sm"/>
            <a:tailEnd type="none" w="sm" len="sm"/>
          </a:ln>
        </p:spPr>
      </p:pic>
      <p:sp>
        <p:nvSpPr>
          <p:cNvPr id="7" name="TextBox 6"/>
          <p:cNvSpPr txBox="1"/>
          <p:nvPr/>
        </p:nvSpPr>
        <p:spPr>
          <a:xfrm>
            <a:off x="714375" y="5305425"/>
            <a:ext cx="11001375" cy="1200329"/>
          </a:xfrm>
          <a:prstGeom prst="rect">
            <a:avLst/>
          </a:prstGeom>
          <a:noFill/>
        </p:spPr>
        <p:txBody>
          <a:bodyPr wrap="square">
            <a:spAutoFit/>
          </a:bodyPr>
          <a:lstStyle/>
          <a:p>
            <a:r>
              <a:rPr lang="en-US" b="1" u="sng" dirty="0">
                <a:solidFill>
                  <a:schemeClr val="bg1"/>
                </a:solidFill>
              </a:rPr>
              <a:t>Key Insights:</a:t>
            </a:r>
            <a:r>
              <a:rPr lang="en-US" dirty="0">
                <a:solidFill>
                  <a:schemeClr val="bg1"/>
                </a:solidFill>
              </a:rPr>
              <a:t> </a:t>
            </a:r>
          </a:p>
          <a:p>
            <a:pPr>
              <a:buClrTx/>
              <a:buFont typeface="Wingdings" panose="05000000000000000000" pitchFamily="2" charset="2"/>
              <a:buChar char="Ø"/>
            </a:pPr>
            <a:r>
              <a:rPr lang="en-US" b="1" i="1" dirty="0">
                <a:solidFill>
                  <a:schemeClr val="bg2"/>
                </a:solidFill>
                <a:uFillTx/>
              </a:rPr>
              <a:t> </a:t>
            </a:r>
            <a:r>
              <a:rPr lang="en-US" dirty="0">
                <a:solidFill>
                  <a:schemeClr val="bg2"/>
                </a:solidFill>
                <a:uFillTx/>
              </a:rPr>
              <a:t>It represents the negative words present in the overall dataset.</a:t>
            </a:r>
          </a:p>
          <a:p>
            <a:pPr>
              <a:buClrTx/>
              <a:buFont typeface="Wingdings" panose="05000000000000000000" pitchFamily="2" charset="2"/>
              <a:buChar char="Ø"/>
            </a:pPr>
            <a:r>
              <a:rPr lang="en-US" dirty="0">
                <a:solidFill>
                  <a:schemeClr val="bg2"/>
                </a:solidFill>
                <a:uFillTx/>
              </a:rPr>
              <a:t>Words like problem, bad , hard, noise are most frequently used words.</a:t>
            </a:r>
          </a:p>
          <a:p>
            <a:pPr>
              <a:buClrTx/>
              <a:buFont typeface="Wingdings" panose="05000000000000000000" pitchFamily="2" charset="2"/>
              <a:buChar char="Ø"/>
            </a:pPr>
            <a:r>
              <a:rPr lang="en-US" dirty="0">
                <a:solidFill>
                  <a:schemeClr val="bg2"/>
                </a:solidFill>
                <a:uFillTx/>
              </a:rPr>
              <a:t>Words like complaint , disappointed , terrible ,  horrible depicts the bad characteristics of the hotels</a:t>
            </a:r>
          </a:p>
        </p:txBody>
      </p:sp>
      <p:sp>
        <p:nvSpPr>
          <p:cNvPr id="8" name="TextBox 7"/>
          <p:cNvSpPr txBox="1"/>
          <p:nvPr/>
        </p:nvSpPr>
        <p:spPr>
          <a:xfrm>
            <a:off x="714375" y="199362"/>
            <a:ext cx="6096000" cy="523220"/>
          </a:xfrm>
          <a:prstGeom prst="rect">
            <a:avLst/>
          </a:prstGeom>
          <a:noFill/>
        </p:spPr>
        <p:txBody>
          <a:bodyPr wrap="square">
            <a:spAutoFit/>
          </a:bodyPr>
          <a:lstStyle/>
          <a:p>
            <a:r>
              <a:rPr lang="en-US" sz="1800" dirty="0">
                <a:solidFill>
                  <a:schemeClr val="bg1"/>
                </a:solidFill>
              </a:rPr>
              <a:t>* </a:t>
            </a:r>
            <a:r>
              <a:rPr lang="en-US" sz="2800" b="1" dirty="0">
                <a:solidFill>
                  <a:schemeClr val="accent3">
                    <a:lumMod val="40000"/>
                    <a:lumOff val="60000"/>
                  </a:schemeClr>
                </a:solidFill>
                <a:effectLst>
                  <a:outerShdw blurRad="38100" dist="38100" dir="2700000" algn="tl">
                    <a:srgbClr val="000000">
                      <a:alpha val="43137"/>
                    </a:srgbClr>
                  </a:outerShdw>
                </a:effectLst>
              </a:rPr>
              <a:t>NEGATIVE WORDCLOUD </a:t>
            </a:r>
            <a:r>
              <a:rPr lang="en-US" sz="1800" dirty="0">
                <a:solidFill>
                  <a:schemeClr val="bg1"/>
                </a:solidFill>
              </a:rPr>
              <a:t>*</a:t>
            </a:r>
            <a:endParaRPr lang="en-I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 name="Title 1"/>
          <p:cNvSpPr>
            <a:spLocks noGrp="1"/>
          </p:cNvSpPr>
          <p:nvPr>
            <p:ph type="title"/>
          </p:nvPr>
        </p:nvSpPr>
        <p:spPr>
          <a:xfrm>
            <a:off x="317500" y="190500"/>
            <a:ext cx="6407150" cy="495300"/>
          </a:xfrm>
          <a:ln>
            <a:solidFill>
              <a:schemeClr val="tx1">
                <a:lumMod val="95000"/>
                <a:lumOff val="5000"/>
              </a:schemeClr>
            </a:solidFill>
          </a:ln>
        </p:spPr>
        <p:txBody>
          <a:bodyPr>
            <a:normAutofit fontScale="90000"/>
          </a:bodyPr>
          <a:lstStyle/>
          <a:p>
            <a:r>
              <a:rPr lang="en-US" sz="2700" b="1" dirty="0">
                <a:solidFill>
                  <a:schemeClr val="accent3">
                    <a:lumMod val="40000"/>
                    <a:lumOff val="60000"/>
                  </a:schemeClr>
                </a:solidFill>
                <a:effectLst>
                  <a:outerShdw blurRad="38100" dist="38100" dir="2700000" algn="tl">
                    <a:srgbClr val="000000">
                      <a:alpha val="43137"/>
                    </a:srgbClr>
                  </a:outerShdw>
                </a:effectLst>
              </a:rPr>
              <a:t>Term frequency with </a:t>
            </a:r>
            <a:r>
              <a:rPr lang="en-US" sz="2700" b="1" dirty="0" err="1">
                <a:solidFill>
                  <a:schemeClr val="accent3">
                    <a:lumMod val="40000"/>
                    <a:lumOff val="60000"/>
                  </a:schemeClr>
                </a:solidFill>
                <a:effectLst>
                  <a:outerShdw blurRad="38100" dist="38100" dir="2700000" algn="tl">
                    <a:srgbClr val="000000">
                      <a:alpha val="43137"/>
                    </a:srgbClr>
                  </a:outerShdw>
                </a:effectLst>
              </a:rPr>
              <a:t>countvectorizer</a:t>
            </a:r>
            <a:endParaRPr lang="en-IN" sz="2700" b="1" dirty="0">
              <a:solidFill>
                <a:schemeClr val="accent3">
                  <a:lumMod val="40000"/>
                  <a:lumOff val="60000"/>
                </a:schemeClr>
              </a:solidFill>
              <a:effectLst>
                <a:outerShdw blurRad="38100" dist="38100" dir="2700000" algn="tl">
                  <a:srgbClr val="000000">
                    <a:alpha val="43137"/>
                  </a:srgbClr>
                </a:outerShdw>
              </a:effectLst>
            </a:endParaRPr>
          </a:p>
        </p:txBody>
      </p:sp>
      <p:pic>
        <p:nvPicPr>
          <p:cNvPr id="5" name="Google Shape;166;g1c912551c5c_0_97"/>
          <p:cNvPicPr preferRelativeResize="0"/>
          <p:nvPr/>
        </p:nvPicPr>
        <p:blipFill>
          <a:blip r:embed="rId2"/>
          <a:stretch>
            <a:fillRect/>
          </a:stretch>
        </p:blipFill>
        <p:spPr>
          <a:xfrm>
            <a:off x="1352550" y="944769"/>
            <a:ext cx="9696449" cy="4430069"/>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p:cNvSpPr txBox="1"/>
          <p:nvPr/>
        </p:nvSpPr>
        <p:spPr>
          <a:xfrm>
            <a:off x="514350" y="5374838"/>
            <a:ext cx="11544300" cy="1353185"/>
          </a:xfrm>
          <a:prstGeom prst="rect">
            <a:avLst/>
          </a:prstGeom>
          <a:noFill/>
        </p:spPr>
        <p:txBody>
          <a:bodyPr wrap="square">
            <a:spAutoFit/>
          </a:bodyPr>
          <a:lstStyle/>
          <a:p>
            <a:r>
              <a:rPr lang="en-US" sz="2400" b="1" u="sng" dirty="0">
                <a:solidFill>
                  <a:schemeClr val="bg1"/>
                </a:solidFill>
                <a:latin typeface="Calibri" panose="020F0502020204030204"/>
              </a:rPr>
              <a:t>Key Insights:</a:t>
            </a:r>
            <a:r>
              <a:rPr lang="en-US" sz="2400" dirty="0">
                <a:solidFill>
                  <a:schemeClr val="bg1"/>
                </a:solidFill>
                <a:latin typeface="Calibri" panose="020F0502020204030204"/>
              </a:rPr>
              <a:t> </a:t>
            </a:r>
          </a:p>
          <a:p>
            <a:pPr marL="285750" indent="-285750">
              <a:buFont typeface="Wingdings" panose="05000000000000000000"/>
              <a:buChar char="q"/>
            </a:pPr>
            <a:r>
              <a:rPr lang="en-IN" sz="1800" b="1" i="1" dirty="0">
                <a:solidFill>
                  <a:schemeClr val="bg2"/>
                </a:solidFill>
                <a:uFillTx/>
                <a:latin typeface="Trebuchet MS" panose="020B0603020202020204" pitchFamily="34" charset="0"/>
                <a:cs typeface="Times New Roman" panose="02020603050405020304" pitchFamily="18" charset="0"/>
              </a:rPr>
              <a:t>The top most 25 frequency analysis of single word reputation using term frequency with </a:t>
            </a:r>
            <a:r>
              <a:rPr lang="en-IN" sz="1800" b="1" i="1" dirty="0" err="1">
                <a:solidFill>
                  <a:schemeClr val="bg2"/>
                </a:solidFill>
                <a:uFillTx/>
                <a:latin typeface="Trebuchet MS" panose="020B0603020202020204" pitchFamily="34" charset="0"/>
                <a:cs typeface="Times New Roman" panose="02020603050405020304" pitchFamily="18" charset="0"/>
              </a:rPr>
              <a:t>countvectorizer</a:t>
            </a:r>
            <a:r>
              <a:rPr lang="en-IN" sz="1800" b="1" i="1" dirty="0">
                <a:solidFill>
                  <a:schemeClr val="bg2"/>
                </a:solidFill>
                <a:uFillTx/>
                <a:latin typeface="Trebuchet MS" panose="020B0603020202020204" pitchFamily="34" charset="0"/>
                <a:cs typeface="Times New Roman" panose="02020603050405020304" pitchFamily="18" charset="0"/>
              </a:rPr>
              <a:t> are  room, stay, staff, night, day and etc</a:t>
            </a:r>
            <a:r>
              <a:rPr lang="en-IN" sz="2000" b="1" i="1" dirty="0">
                <a:solidFill>
                  <a:schemeClr val="bg2"/>
                </a:solidFill>
                <a:uFillTx/>
                <a:latin typeface="Trebuchet MS" panose="020B0603020202020204" pitchFamily="34" charset="0"/>
                <a:cs typeface="Times New Roman" panose="02020603050405020304" pitchFamily="18" charset="0"/>
              </a:rPr>
              <a:t>.</a:t>
            </a:r>
          </a:p>
          <a:p>
            <a:pPr marL="285750" indent="-285750">
              <a:buFont typeface="Wingdings" panose="05000000000000000000"/>
              <a:buChar char="q"/>
            </a:pPr>
            <a:endParaRPr lang="en-IN" sz="2000" b="1" i="1" dirty="0">
              <a:solidFill>
                <a:schemeClr val="bg2"/>
              </a:solidFill>
              <a:uFillTx/>
              <a:latin typeface="Trebuchet MS" panose="020B0603020202020204" pitchFamily="34"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08000" y="736600"/>
            <a:ext cx="11074400" cy="939800"/>
          </a:xfrm>
          <a:solidFill>
            <a:schemeClr val="bg1"/>
          </a:solidFill>
        </p:spPr>
        <p:txBody>
          <a:bodyPr>
            <a:noAutofit/>
          </a:bodyPr>
          <a:lstStyle/>
          <a:p>
            <a:r>
              <a:rPr lang="en-US" sz="4400" dirty="0">
                <a:solidFill>
                  <a:srgbClr val="002060"/>
                </a:solidFill>
              </a:rPr>
              <a:t>                     BI-GRAMS</a:t>
            </a:r>
            <a:br>
              <a:rPr lang="en-US" sz="4400" dirty="0"/>
            </a:br>
            <a:endParaRPr lang="en-IN" sz="4400" dirty="0"/>
          </a:p>
        </p:txBody>
      </p:sp>
      <p:sp>
        <p:nvSpPr>
          <p:cNvPr id="3" name="Content Placeholder 2"/>
          <p:cNvSpPr>
            <a:spLocks noGrp="1"/>
          </p:cNvSpPr>
          <p:nvPr>
            <p:ph idx="1"/>
          </p:nvPr>
        </p:nvSpPr>
        <p:spPr>
          <a:xfrm>
            <a:off x="508000" y="1676400"/>
            <a:ext cx="11074400" cy="4622799"/>
          </a:xfrm>
          <a:solidFill>
            <a:schemeClr val="bg1"/>
          </a:solidFill>
        </p:spPr>
        <p:txBody>
          <a:bodyPr>
            <a:normAutofit/>
          </a:bodyPr>
          <a:lstStyle/>
          <a:p>
            <a:pPr>
              <a:buClrTx/>
              <a:buFont typeface="Wingdings" panose="05000000000000000000" pitchFamily="2" charset="2"/>
              <a:buChar char="Ø"/>
            </a:pPr>
            <a:r>
              <a:rPr lang="en-US" sz="2000" dirty="0"/>
              <a:t>A </a:t>
            </a:r>
            <a:r>
              <a:rPr lang="en-US" sz="2000" b="1" dirty="0"/>
              <a:t>bigram</a:t>
            </a:r>
            <a:r>
              <a:rPr lang="en-US" sz="2000" dirty="0"/>
              <a:t> is a sequence of two adjacent elements from a string of tokens, which are typically letters, syllables, or words. </a:t>
            </a:r>
          </a:p>
          <a:p>
            <a:pPr>
              <a:buClrTx/>
              <a:buFont typeface="Wingdings" panose="05000000000000000000" pitchFamily="2" charset="2"/>
              <a:buChar char="Ø"/>
            </a:pPr>
            <a:r>
              <a:rPr lang="en-US" sz="2000" dirty="0"/>
              <a:t>A bigram is an </a:t>
            </a:r>
            <a:r>
              <a:rPr lang="en-US" sz="2000" i="1" dirty="0"/>
              <a:t>n</a:t>
            </a:r>
            <a:r>
              <a:rPr lang="en-US" sz="2000" dirty="0"/>
              <a:t>-gram for </a:t>
            </a:r>
            <a:r>
              <a:rPr lang="en-US" sz="2000" i="1" dirty="0"/>
              <a:t>n</a:t>
            </a:r>
            <a:r>
              <a:rPr lang="en-US" sz="2000" dirty="0"/>
              <a:t>=2. The frequency distribution of every bigram in a string is commonly used for simple statistical analysis of text in many applications, including in computational linguistics, cryptography, speech recognition, and so on.</a:t>
            </a:r>
          </a:p>
          <a:p>
            <a:pPr>
              <a:buClrTx/>
              <a:buFont typeface="Wingdings" panose="05000000000000000000" pitchFamily="2" charset="2"/>
              <a:buChar char="Ø"/>
            </a:pPr>
            <a:r>
              <a:rPr lang="en-US" sz="2000" dirty="0"/>
              <a:t>In next slide it can be seen that rating-1 reviews contains mostly ‘not’ like (not worth, not recommended, not good )pairs that can be describing bad characteristics about hotel.</a:t>
            </a:r>
          </a:p>
          <a:p>
            <a:pPr>
              <a:buClrTx/>
              <a:buFont typeface="Wingdings" panose="05000000000000000000" pitchFamily="2" charset="2"/>
              <a:buChar char="Ø"/>
            </a:pPr>
            <a:r>
              <a:rPr lang="en-US" sz="2000" dirty="0"/>
              <a:t>Rating-3 reviews have good pairs of words about hotel characteristics, like(highly recommended, friendly helpful, place stay).</a:t>
            </a:r>
          </a:p>
          <a:p>
            <a:pPr>
              <a:buClrTx/>
              <a:buFont typeface="Wingdings" panose="05000000000000000000" pitchFamily="2" charset="2"/>
              <a:buChar char="Ø"/>
            </a:pPr>
            <a:r>
              <a:rPr lang="en-US" sz="2000" dirty="0"/>
              <a:t>It can be seen that Rating-2 reviews have both positive and negative pairs, like(not good, not great, walking distance, minute walk, staff friendly).</a:t>
            </a:r>
          </a:p>
          <a:p>
            <a:endParaRPr lang="en-I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Google Shape;171;p14"/>
          <p:cNvPicPr preferRelativeResize="0"/>
          <p:nvPr/>
        </p:nvPicPr>
        <p:blipFill>
          <a:blip r:embed="rId2"/>
          <a:stretch>
            <a:fillRect/>
          </a:stretch>
        </p:blipFill>
        <p:spPr>
          <a:xfrm>
            <a:off x="1436865" y="358218"/>
            <a:ext cx="9602609" cy="5080557"/>
          </a:xfrm>
          <a:prstGeom prst="rect">
            <a:avLst/>
          </a:prstGeom>
          <a:noFill/>
          <a:ln>
            <a:noFill/>
          </a:ln>
        </p:spPr>
      </p:pic>
      <p:sp>
        <p:nvSpPr>
          <p:cNvPr id="10" name="TextBox 9"/>
          <p:cNvSpPr txBox="1"/>
          <p:nvPr/>
        </p:nvSpPr>
        <p:spPr>
          <a:xfrm>
            <a:off x="1076324" y="5438776"/>
            <a:ext cx="10687051" cy="1568450"/>
          </a:xfrm>
          <a:prstGeom prst="rect">
            <a:avLst/>
          </a:prstGeom>
          <a:noFill/>
        </p:spPr>
        <p:txBody>
          <a:bodyPr wrap="square">
            <a:spAutoFit/>
          </a:bodyPr>
          <a:lstStyle/>
          <a:p>
            <a:r>
              <a:rPr lang="en-US" sz="2400" b="1" u="sng" dirty="0">
                <a:solidFill>
                  <a:schemeClr val="bg1"/>
                </a:solidFill>
                <a:latin typeface="Calibri" panose="020F0502020204030204"/>
              </a:rPr>
              <a:t>Key Insights:</a:t>
            </a:r>
            <a:r>
              <a:rPr lang="en-US" sz="2400" dirty="0">
                <a:solidFill>
                  <a:schemeClr val="bg1"/>
                </a:solidFill>
                <a:latin typeface="Calibri" panose="020F0502020204030204"/>
              </a:rPr>
              <a:t> </a:t>
            </a:r>
          </a:p>
          <a:p>
            <a:pPr marL="285750" indent="-285750">
              <a:buFont typeface="Wingdings" panose="05000000000000000000"/>
              <a:buChar char="q"/>
            </a:pPr>
            <a:r>
              <a:rPr lang="en-US" dirty="0">
                <a:solidFill>
                  <a:schemeClr val="bg2"/>
                </a:solidFill>
                <a:effectLst/>
                <a:uFillTx/>
                <a:latin typeface="Trebuchet MS" panose="020B0603020202020204" pitchFamily="34" charset="0"/>
              </a:rPr>
              <a:t>In the Bigram Language Model, we find bigrams, which are two words coming together in the corpus like </a:t>
            </a:r>
            <a:r>
              <a:rPr lang="en-IN" sz="1800" dirty="0">
                <a:solidFill>
                  <a:schemeClr val="bg2"/>
                </a:solidFill>
                <a:uFillTx/>
                <a:latin typeface="Trebuchet MS" panose="020B0603020202020204" pitchFamily="34" charset="0"/>
                <a:cs typeface="Times New Roman" panose="02020603050405020304" pitchFamily="18" charset="0"/>
              </a:rPr>
              <a:t>frequency with count vectorizer are staff friendly, room clean, room service and etc. </a:t>
            </a:r>
            <a:r>
              <a:rPr lang="en-US" dirty="0">
                <a:solidFill>
                  <a:schemeClr val="bg2"/>
                </a:solidFill>
                <a:effectLst/>
                <a:uFillTx/>
                <a:latin typeface="Trebuchet MS" panose="020B0603020202020204" pitchFamily="34" charset="0"/>
              </a:rPr>
              <a:t>(the entire collection of words/sentences).</a:t>
            </a:r>
            <a:endParaRPr lang="en-IN" dirty="0">
              <a:solidFill>
                <a:schemeClr val="bg2"/>
              </a:solidFill>
              <a:uFillTx/>
              <a:latin typeface="Trebuchet MS" panose="020B0603020202020204" pitchFamily="34" charset="0"/>
            </a:endParaRPr>
          </a:p>
          <a:p>
            <a:endParaRPr lang="en-IN" b="1" i="1" dirty="0">
              <a:solidFill>
                <a:schemeClr val="bg2"/>
              </a:solidFill>
              <a:uFillTx/>
              <a:latin typeface="Trebuchet MS" panose="020B0603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14350" y="560071"/>
            <a:ext cx="11098530" cy="777239"/>
          </a:xfrm>
          <a:solidFill>
            <a:schemeClr val="bg1"/>
          </a:solidFill>
        </p:spPr>
        <p:txBody>
          <a:bodyPr>
            <a:normAutofit fontScale="90000"/>
          </a:bodyPr>
          <a:lstStyle/>
          <a:p>
            <a:r>
              <a:rPr lang="en-US" dirty="0"/>
              <a:t>                               </a:t>
            </a:r>
            <a:r>
              <a:rPr lang="en-US" sz="4400" dirty="0">
                <a:solidFill>
                  <a:srgbClr val="002060"/>
                </a:solidFill>
              </a:rPr>
              <a:t>TRI-GRAMS</a:t>
            </a:r>
            <a:br>
              <a:rPr lang="en-US" dirty="0"/>
            </a:br>
            <a:endParaRPr lang="en-IN" dirty="0"/>
          </a:p>
        </p:txBody>
      </p:sp>
      <p:sp>
        <p:nvSpPr>
          <p:cNvPr id="3" name="Content Placeholder 2"/>
          <p:cNvSpPr>
            <a:spLocks noGrp="1"/>
          </p:cNvSpPr>
          <p:nvPr>
            <p:ph idx="1"/>
          </p:nvPr>
        </p:nvSpPr>
        <p:spPr>
          <a:xfrm>
            <a:off x="514350" y="1337310"/>
            <a:ext cx="11098530" cy="5063491"/>
          </a:xfrm>
          <a:solidFill>
            <a:schemeClr val="bg1"/>
          </a:solidFill>
        </p:spPr>
        <p:txBody>
          <a:bodyPr>
            <a:normAutofit/>
          </a:bodyPr>
          <a:lstStyle/>
          <a:p>
            <a:pPr>
              <a:buClrTx/>
              <a:buFont typeface="Wingdings" panose="05000000000000000000" pitchFamily="2" charset="2"/>
              <a:buChar char="Ø"/>
            </a:pPr>
            <a:r>
              <a:rPr lang="en-US" sz="2000" b="1" dirty="0"/>
              <a:t>Trigrams</a:t>
            </a:r>
            <a:r>
              <a:rPr lang="en-US" sz="2000" dirty="0"/>
              <a:t> are a special case of the </a:t>
            </a:r>
            <a:r>
              <a:rPr lang="en-US" sz="2000" i="1" dirty="0"/>
              <a:t>n</a:t>
            </a:r>
            <a:r>
              <a:rPr lang="en-US" sz="2000" dirty="0"/>
              <a:t>-gram, where </a:t>
            </a:r>
            <a:r>
              <a:rPr lang="en-US" sz="2000" i="1" dirty="0"/>
              <a:t>n</a:t>
            </a:r>
            <a:r>
              <a:rPr lang="en-US" sz="2000" dirty="0"/>
              <a:t> is 3. They are often used in natural language processing for performing statistical analysis of texts and in cryptography for control and use of ciphers and codes.</a:t>
            </a:r>
          </a:p>
          <a:p>
            <a:pPr>
              <a:buClrTx/>
              <a:buSzPct val="81000"/>
              <a:buFont typeface="Wingdings" panose="05000000000000000000" pitchFamily="2" charset="2"/>
              <a:buChar char="Ø"/>
            </a:pPr>
            <a:r>
              <a:rPr lang="en-US" sz="2000" dirty="0"/>
              <a:t>Analyzing tri-grams we can collect more details about reviews on different ratings.</a:t>
            </a:r>
          </a:p>
          <a:p>
            <a:pPr>
              <a:buClrTx/>
              <a:buFont typeface="Wingdings" panose="05000000000000000000" pitchFamily="2" charset="2"/>
              <a:buChar char="Ø"/>
            </a:pPr>
            <a:r>
              <a:rPr lang="en-US" sz="2000" dirty="0"/>
              <a:t>In Rating-2 reviews pairs like(not speak English, food not good, not worth money) clearly says the problems associated with hotels.</a:t>
            </a:r>
          </a:p>
          <a:p>
            <a:pPr>
              <a:buClrTx/>
              <a:buFont typeface="Wingdings" panose="05000000000000000000" pitchFamily="2" charset="2"/>
              <a:buChar char="Ø"/>
            </a:pPr>
            <a:r>
              <a:rPr lang="en-US" sz="2000" dirty="0"/>
              <a:t>In Rating-3 reviews, pairs like(easy walking distance, great location, good value money)</a:t>
            </a:r>
          </a:p>
          <a:p>
            <a:pPr>
              <a:buClrTx/>
              <a:buFont typeface="Wingdings" panose="05000000000000000000" pitchFamily="2" charset="2"/>
              <a:buChar char="Ø"/>
            </a:pPr>
            <a:r>
              <a:rPr lang="en-US" sz="2000" dirty="0"/>
              <a:t>Rating-2 reviews contains both positive and negative words </a:t>
            </a:r>
          </a:p>
          <a:p>
            <a:pPr>
              <a:buClrTx/>
              <a:buFont typeface="Wingdings" panose="05000000000000000000" pitchFamily="2" charset="2"/>
              <a:buChar char="Ø"/>
            </a:pPr>
            <a:r>
              <a:rPr lang="en-US" sz="2000" dirty="0"/>
              <a:t>Some pairs can be seen both in Rating-3 and Rating-2 reviews like(free internet access, flat screen </a:t>
            </a:r>
            <a:r>
              <a:rPr lang="en-US" sz="2000" dirty="0" err="1"/>
              <a:t>tv</a:t>
            </a:r>
            <a:r>
              <a:rPr lang="en-US" sz="2000" dirty="0"/>
              <a:t>, staff friendly helpful)</a:t>
            </a:r>
          </a:p>
          <a:p>
            <a:pPr>
              <a:buClrTx/>
              <a:buFont typeface="Wingdings" panose="05000000000000000000" pitchFamily="2" charset="2"/>
              <a:buChar char="Ø"/>
            </a:pPr>
            <a:r>
              <a:rPr lang="en-US" sz="2000" dirty="0"/>
              <a:t>Some pairs can be seen in all types of reviews like (king size bed, old san </a:t>
            </a:r>
            <a:r>
              <a:rPr lang="en-US" sz="2000" dirty="0" err="1"/>
              <a:t>juan</a:t>
            </a:r>
            <a:r>
              <a:rPr lang="en-US" sz="2000" dirty="0"/>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 name="Straight Connector 6"/>
          <p:cNvCxnSpPr/>
          <p:nvPr/>
        </p:nvCxnSpPr>
        <p:spPr>
          <a:xfrm>
            <a:off x="4675414" y="2747722"/>
            <a:ext cx="0"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Google Shape;178;g1c912551c5c_0_111"/>
          <p:cNvPicPr preferRelativeResize="0"/>
          <p:nvPr/>
        </p:nvPicPr>
        <p:blipFill>
          <a:blip r:embed="rId2"/>
          <a:stretch>
            <a:fillRect/>
          </a:stretch>
        </p:blipFill>
        <p:spPr>
          <a:xfrm>
            <a:off x="1514475" y="291859"/>
            <a:ext cx="10058400" cy="4699242"/>
          </a:xfrm>
          <a:prstGeom prst="rect">
            <a:avLst/>
          </a:prstGeom>
          <a:noFill/>
          <a:ln>
            <a:noFill/>
          </a:ln>
        </p:spPr>
      </p:pic>
      <p:sp>
        <p:nvSpPr>
          <p:cNvPr id="11" name="TextBox 10"/>
          <p:cNvSpPr txBox="1"/>
          <p:nvPr/>
        </p:nvSpPr>
        <p:spPr>
          <a:xfrm>
            <a:off x="495300" y="5269291"/>
            <a:ext cx="11296649" cy="1292662"/>
          </a:xfrm>
          <a:prstGeom prst="rect">
            <a:avLst/>
          </a:prstGeom>
          <a:noFill/>
        </p:spPr>
        <p:txBody>
          <a:bodyPr wrap="square">
            <a:spAutoFit/>
          </a:bodyPr>
          <a:lstStyle/>
          <a:p>
            <a:r>
              <a:rPr lang="en-US" sz="2400" b="1" u="sng" dirty="0">
                <a:solidFill>
                  <a:schemeClr val="bg1"/>
                </a:solidFill>
                <a:latin typeface="Calibri" panose="020F0502020204030204"/>
              </a:rPr>
              <a:t>Key Insights:</a:t>
            </a:r>
            <a:r>
              <a:rPr lang="en-US" sz="2400" dirty="0">
                <a:solidFill>
                  <a:schemeClr val="bg1"/>
                </a:solidFill>
                <a:latin typeface="Calibri" panose="020F0502020204030204"/>
              </a:rPr>
              <a:t> </a:t>
            </a:r>
          </a:p>
          <a:p>
            <a:pPr marL="285750" indent="-285750">
              <a:buFont typeface="Wingdings" panose="05000000000000000000"/>
              <a:buChar char="q"/>
            </a:pPr>
            <a:r>
              <a:rPr lang="en-US" dirty="0">
                <a:solidFill>
                  <a:schemeClr val="bg2"/>
                </a:solidFill>
                <a:effectLst/>
                <a:uFillTx/>
                <a:latin typeface="+mj-lt"/>
              </a:rPr>
              <a:t>In the</a:t>
            </a:r>
            <a:r>
              <a:rPr lang="en-US" dirty="0">
                <a:solidFill>
                  <a:schemeClr val="bg2"/>
                </a:solidFill>
                <a:uFillTx/>
                <a:latin typeface="Arial" panose="020B0604020202020204" pitchFamily="34" charset="0"/>
              </a:rPr>
              <a:t> Tri</a:t>
            </a:r>
            <a:r>
              <a:rPr lang="en-US" dirty="0">
                <a:solidFill>
                  <a:schemeClr val="bg2"/>
                </a:solidFill>
                <a:effectLst/>
                <a:uFillTx/>
                <a:latin typeface="Arial" panose="020B0604020202020204" pitchFamily="34" charset="0"/>
              </a:rPr>
              <a:t>gram model approximates the probability of a word given all the previous words by using only the conditional probability of the preceding words while a trigram model looks two words into the past.</a:t>
            </a:r>
            <a:endParaRPr lang="en-IN" dirty="0">
              <a:solidFill>
                <a:schemeClr val="bg2"/>
              </a:solidFill>
              <a:uFillTx/>
            </a:endParaRPr>
          </a:p>
          <a:p>
            <a:pPr marL="285750" indent="-285750">
              <a:buFont typeface="Wingdings" panose="05000000000000000000"/>
              <a:buChar char="q"/>
            </a:pPr>
            <a:endParaRPr lang="en-IN" b="1" i="1" dirty="0">
              <a:solidFill>
                <a:schemeClr val="bg2"/>
              </a:solidFill>
              <a:uFillTx/>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 name="Title 1"/>
          <p:cNvSpPr>
            <a:spLocks noGrp="1"/>
          </p:cNvSpPr>
          <p:nvPr>
            <p:ph type="title"/>
          </p:nvPr>
        </p:nvSpPr>
        <p:spPr>
          <a:xfrm>
            <a:off x="249361" y="1006496"/>
            <a:ext cx="3169191" cy="601702"/>
          </a:xfrm>
        </p:spPr>
        <p:txBody>
          <a:bodyPr>
            <a:normAutofit/>
          </a:bodyPr>
          <a:lstStyle/>
          <a:p>
            <a:r>
              <a:rPr lang="en-US" sz="2800" dirty="0">
                <a:solidFill>
                  <a:srgbClr val="002060"/>
                </a:solidFill>
                <a:latin typeface="Arial" panose="020B0604020202020204" pitchFamily="34" charset="0"/>
                <a:cs typeface="Arial" panose="020B0604020202020204" pitchFamily="34" charset="0"/>
              </a:rPr>
              <a:t>    </a:t>
            </a:r>
            <a:r>
              <a:rPr lang="en-US" sz="1800" b="1" u="sng" dirty="0">
                <a:solidFill>
                  <a:schemeClr val="accent3">
                    <a:lumMod val="40000"/>
                    <a:lumOff val="6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Business</a:t>
            </a:r>
            <a:r>
              <a:rPr lang="en-US" sz="1800" b="1" dirty="0">
                <a:solidFill>
                  <a:schemeClr val="accent3">
                    <a:lumMod val="40000"/>
                    <a:lumOff val="6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1800" b="1" u="sng" dirty="0">
                <a:solidFill>
                  <a:schemeClr val="accent3">
                    <a:lumMod val="40000"/>
                    <a:lumOff val="6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Objective</a:t>
            </a:r>
            <a:endParaRPr lang="en-IN" sz="1800" b="1" u="sng" dirty="0">
              <a:solidFill>
                <a:schemeClr val="accent3">
                  <a:lumMod val="40000"/>
                  <a:lumOff val="6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useBgFill="1">
        <p:nvSpPr>
          <p:cNvPr id="3" name="Content Placeholder 2"/>
          <p:cNvSpPr>
            <a:spLocks noGrp="1"/>
          </p:cNvSpPr>
          <p:nvPr>
            <p:ph idx="1"/>
          </p:nvPr>
        </p:nvSpPr>
        <p:spPr>
          <a:xfrm>
            <a:off x="696595" y="1585595"/>
            <a:ext cx="10798810" cy="2101850"/>
          </a:xfrm>
          <a:ln>
            <a:solidFill>
              <a:schemeClr val="tx1">
                <a:lumMod val="95000"/>
                <a:lumOff val="5000"/>
              </a:schemeClr>
            </a:solidFill>
          </a:ln>
        </p:spPr>
        <p:txBody>
          <a:bodyPr>
            <a:normAutofit lnSpcReduction="10000"/>
          </a:bodyPr>
          <a:lstStyle/>
          <a:p>
            <a:pPr>
              <a:buClr>
                <a:srgbClr val="002060"/>
              </a:buClr>
              <a:buSzPct val="82000"/>
            </a:pPr>
            <a:r>
              <a:rPr lang="en-US" sz="2200" b="1" i="1" dirty="0">
                <a:solidFill>
                  <a:schemeClr val="bg2"/>
                </a:solidFill>
                <a:uFillTx/>
                <a:latin typeface="Söhne"/>
              </a:rPr>
              <a:t>The dataset which consists of 20,000 reviews and ratings for different hotels and our goal is to examine how travelers are communicating their positive and negative experiences in online platforms for staying in a specific hotel .</a:t>
            </a:r>
          </a:p>
          <a:p>
            <a:pPr>
              <a:buClr>
                <a:srgbClr val="002060"/>
              </a:buClr>
              <a:buSzPct val="82000"/>
            </a:pPr>
            <a:r>
              <a:rPr lang="en-US" sz="2200" b="1" i="1" dirty="0">
                <a:solidFill>
                  <a:schemeClr val="bg2"/>
                </a:solidFill>
                <a:uFillTx/>
                <a:latin typeface="Söhne"/>
              </a:rPr>
              <a:t> major objective is what are the attributes that travelers are considering while selecting a hotel. With this manager can understand which elements of their hotel influence more in forming a positive review or improves hotel brand image</a:t>
            </a:r>
            <a:r>
              <a:rPr lang="en-US" sz="2200" dirty="0">
                <a:solidFill>
                  <a:schemeClr val="bg2"/>
                </a:solidFill>
                <a:latin typeface="Söhne"/>
              </a:rPr>
              <a:t>.</a:t>
            </a:r>
          </a:p>
          <a:p>
            <a:pPr marL="0" indent="0">
              <a:buClr>
                <a:srgbClr val="002060"/>
              </a:buClr>
              <a:buSzPct val="82000"/>
              <a:buNone/>
            </a:pPr>
            <a:endParaRPr lang="en-US" sz="2200" dirty="0">
              <a:solidFill>
                <a:schemeClr val="bg2"/>
              </a:solidFill>
              <a:latin typeface="Söhne"/>
            </a:endParaRPr>
          </a:p>
        </p:txBody>
      </p:sp>
      <p:sp>
        <p:nvSpPr>
          <p:cNvPr id="4" name="TextBox 3"/>
          <p:cNvSpPr txBox="1"/>
          <p:nvPr/>
        </p:nvSpPr>
        <p:spPr>
          <a:xfrm>
            <a:off x="465803" y="311089"/>
            <a:ext cx="11488994" cy="984885"/>
          </a:xfrm>
          <a:prstGeom prst="rect">
            <a:avLst/>
          </a:prstGeom>
          <a:noFill/>
        </p:spPr>
        <p:txBody>
          <a:bodyPr wrap="square" rtlCol="0">
            <a:spAutoFit/>
          </a:bodyPr>
          <a:lstStyle/>
          <a:p>
            <a:r>
              <a:rPr lang="en-US" sz="4000" b="1" dirty="0">
                <a:solidFill>
                  <a:srgbClr val="FFFFFF"/>
                </a:solidFill>
                <a:latin typeface="Roboto"/>
                <a:ea typeface="Roboto"/>
                <a:cs typeface="Roboto"/>
                <a:sym typeface="Roboto"/>
              </a:rPr>
              <a:t>Business Objective, Understanding and Approach</a:t>
            </a:r>
          </a:p>
          <a:p>
            <a:endParaRPr lang="en-IN" dirty="0"/>
          </a:p>
        </p:txBody>
      </p:sp>
      <p:sp>
        <p:nvSpPr>
          <p:cNvPr id="9" name="TextBox 8"/>
          <p:cNvSpPr txBox="1"/>
          <p:nvPr/>
        </p:nvSpPr>
        <p:spPr>
          <a:xfrm>
            <a:off x="676275" y="4347041"/>
            <a:ext cx="11068050" cy="2553335"/>
          </a:xfrm>
          <a:prstGeom prst="rect">
            <a:avLst/>
          </a:prstGeom>
          <a:noFill/>
          <a:ln>
            <a:solidFill>
              <a:schemeClr val="tx1">
                <a:lumMod val="95000"/>
                <a:lumOff val="5000"/>
              </a:schemeClr>
            </a:solidFill>
          </a:ln>
        </p:spPr>
        <p:txBody>
          <a:bodyPr wrap="square" rtlCol="0">
            <a:spAutoFit/>
          </a:bodyPr>
          <a:lstStyle/>
          <a:p>
            <a:pPr marL="285750" indent="-285750" algn="just">
              <a:buFont typeface="Wingdings" panose="05000000000000000000" pitchFamily="2" charset="2"/>
              <a:buChar char="Ø"/>
            </a:pPr>
            <a:r>
              <a:rPr lang="en-US" sz="2000" b="1" i="1" dirty="0">
                <a:solidFill>
                  <a:schemeClr val="bg2"/>
                </a:solidFill>
                <a:effectLst/>
                <a:uFillTx/>
                <a:latin typeface="Söhne"/>
              </a:rPr>
              <a:t>In this project, sentiment analysis is performed on the basis of user reviews using three diﬀerent classiﬁers. </a:t>
            </a:r>
          </a:p>
          <a:p>
            <a:pPr marL="285750" indent="-285750" algn="just">
              <a:buFont typeface="Wingdings" panose="05000000000000000000" pitchFamily="2" charset="2"/>
              <a:buChar char="Ø"/>
            </a:pPr>
            <a:r>
              <a:rPr lang="en-US" sz="2000" b="1" i="1" dirty="0">
                <a:solidFill>
                  <a:schemeClr val="bg2"/>
                </a:solidFill>
                <a:effectLst/>
                <a:uFillTx/>
                <a:latin typeface="Söhne"/>
              </a:rPr>
              <a:t>The classiﬁers used in this project are “Naive Bayes",  "Random Forest” and “Support Vector Machine”.</a:t>
            </a:r>
          </a:p>
          <a:p>
            <a:pPr marL="285750" indent="-285750" algn="just">
              <a:buFont typeface="Wingdings" panose="05000000000000000000" pitchFamily="2" charset="2"/>
              <a:buChar char="Ø"/>
            </a:pPr>
            <a:r>
              <a:rPr lang="en-US" sz="2000" b="1" i="1" dirty="0">
                <a:solidFill>
                  <a:schemeClr val="bg2"/>
                </a:solidFill>
                <a:effectLst/>
                <a:uFillTx/>
                <a:latin typeface="Söhne"/>
              </a:rPr>
              <a:t> The performance of these algorithms are assessed on two diﬀerent </a:t>
            </a:r>
            <a:r>
              <a:rPr lang="en-US" sz="2000" b="1" i="1" dirty="0" err="1">
                <a:solidFill>
                  <a:schemeClr val="bg2"/>
                </a:solidFill>
                <a:effectLst/>
                <a:uFillTx/>
                <a:latin typeface="Söhne"/>
              </a:rPr>
              <a:t>parametersettings</a:t>
            </a:r>
            <a:r>
              <a:rPr lang="en-US" sz="2000" b="1" i="1" dirty="0">
                <a:solidFill>
                  <a:schemeClr val="bg2"/>
                </a:solidFill>
                <a:effectLst/>
                <a:uFillTx/>
                <a:latin typeface="Söhne"/>
              </a:rPr>
              <a:t>. </a:t>
            </a:r>
          </a:p>
          <a:p>
            <a:pPr algn="just"/>
            <a:r>
              <a:rPr lang="en-US" sz="2000" b="1" i="1" dirty="0">
                <a:solidFill>
                  <a:schemeClr val="bg2"/>
                </a:solidFill>
                <a:effectLst/>
                <a:uFillTx/>
                <a:latin typeface="Söhne"/>
              </a:rPr>
              <a:t>     The reviews are classiﬁed as “positive", "negative”  labels.</a:t>
            </a:r>
          </a:p>
          <a:p>
            <a:endParaRPr lang="en-US" sz="2000" b="1" i="1" dirty="0">
              <a:solidFill>
                <a:schemeClr val="bg2"/>
              </a:solidFill>
              <a:effectLst/>
              <a:uFillTx/>
              <a:latin typeface="Söhne"/>
            </a:endParaRPr>
          </a:p>
        </p:txBody>
      </p:sp>
      <p:sp>
        <p:nvSpPr>
          <p:cNvPr id="11" name="TextBox 10"/>
          <p:cNvSpPr txBox="1"/>
          <p:nvPr/>
        </p:nvSpPr>
        <p:spPr>
          <a:xfrm>
            <a:off x="781358" y="3977709"/>
            <a:ext cx="6209070" cy="645160"/>
          </a:xfrm>
          <a:prstGeom prst="rect">
            <a:avLst/>
          </a:prstGeom>
          <a:noFill/>
        </p:spPr>
        <p:txBody>
          <a:bodyPr wrap="square">
            <a:spAutoFit/>
          </a:bodyPr>
          <a:lstStyle/>
          <a:p>
            <a:r>
              <a:rPr lang="en-US" b="1" u="sng" dirty="0">
                <a:solidFill>
                  <a:schemeClr val="accent3">
                    <a:lumMod val="40000"/>
                    <a:lumOff val="6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Understanding and Approach</a:t>
            </a:r>
          </a:p>
          <a:p>
            <a:endParaRPr lang="en-IN" b="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1466850" y="264159"/>
            <a:ext cx="9315450" cy="1116966"/>
          </a:xfrm>
          <a:solidFill>
            <a:schemeClr val="bg1"/>
          </a:solidFill>
        </p:spPr>
        <p:txBody>
          <a:bodyPr>
            <a:normAutofit fontScale="90000"/>
          </a:bodyPr>
          <a:lstStyle/>
          <a:p>
            <a:r>
              <a:rPr lang="en-IN" sz="4400" dirty="0">
                <a:solidFill>
                  <a:srgbClr val="002060"/>
                </a:solidFill>
              </a:rPr>
              <a:t>         New ratings and Cleaned text</a:t>
            </a:r>
            <a:br>
              <a:rPr lang="en-IN" dirty="0"/>
            </a:br>
            <a:r>
              <a:rPr lang="en-IN" dirty="0"/>
              <a:t>                     </a:t>
            </a:r>
            <a:r>
              <a:rPr lang="en-IN" dirty="0">
                <a:solidFill>
                  <a:schemeClr val="tx1">
                    <a:lumMod val="75000"/>
                    <a:lumOff val="25000"/>
                  </a:schemeClr>
                </a:solidFill>
              </a:rPr>
              <a:t>used in  further analysis</a:t>
            </a:r>
            <a:br>
              <a:rPr lang="en-US" sz="2700" dirty="0"/>
            </a:br>
            <a:endParaRPr lang="en-IN" dirty="0"/>
          </a:p>
        </p:txBody>
      </p:sp>
      <p:pic>
        <p:nvPicPr>
          <p:cNvPr id="6" name="Content Placeholder 5"/>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7814" t="36475" r="10800" b="9341"/>
          <a:stretch>
            <a:fillRect/>
          </a:stretch>
        </p:blipFill>
        <p:spPr>
          <a:xfrm>
            <a:off x="763992" y="1539875"/>
            <a:ext cx="10780307" cy="4775681"/>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9" name="TextBox 8"/>
          <p:cNvSpPr txBox="1"/>
          <p:nvPr/>
        </p:nvSpPr>
        <p:spPr>
          <a:xfrm>
            <a:off x="2638424" y="1319999"/>
            <a:ext cx="6505575" cy="619657"/>
          </a:xfrm>
          <a:prstGeom prst="rect">
            <a:avLst/>
          </a:prstGeom>
        </p:spPr>
        <p:txBody>
          <a:bodyPr wrap="square">
            <a:spAutoFit/>
          </a:bodyPr>
          <a:lstStyle/>
          <a:p>
            <a:pPr marL="0" lvl="0" indent="0" algn="ctr" rtl="0">
              <a:lnSpc>
                <a:spcPct val="115000"/>
              </a:lnSpc>
              <a:spcBef>
                <a:spcPts val="1200"/>
              </a:spcBef>
              <a:spcAft>
                <a:spcPts val="0"/>
              </a:spcAft>
              <a:buClr>
                <a:schemeClr val="dk1"/>
              </a:buClr>
              <a:buSzPts val="1100"/>
              <a:buFont typeface="Arial" panose="020B0604020202020204"/>
              <a:buNone/>
            </a:pPr>
            <a:r>
              <a:rPr lang="en-IN" sz="3200" b="1" dirty="0">
                <a:solidFill>
                  <a:schemeClr val="tx1"/>
                </a:solidFill>
                <a:highlight>
                  <a:srgbClr val="FFFFFF"/>
                </a:highlight>
                <a:latin typeface="Roboto"/>
                <a:ea typeface="Roboto"/>
                <a:cs typeface="Roboto"/>
                <a:sym typeface="Roboto"/>
              </a:rPr>
              <a:t>Feature extraction Using TFIDF</a:t>
            </a:r>
          </a:p>
        </p:txBody>
      </p:sp>
      <p:sp>
        <p:nvSpPr>
          <p:cNvPr id="11" name="TextBox 10"/>
          <p:cNvSpPr txBox="1"/>
          <p:nvPr/>
        </p:nvSpPr>
        <p:spPr>
          <a:xfrm>
            <a:off x="742950" y="2418715"/>
            <a:ext cx="11050270" cy="2517140"/>
          </a:xfrm>
          <a:prstGeom prst="rect">
            <a:avLst/>
          </a:prstGeom>
          <a:noFill/>
        </p:spPr>
        <p:txBody>
          <a:bodyPr wrap="square">
            <a:noAutofit/>
          </a:bodyPr>
          <a:lstStyle/>
          <a:p>
            <a:pPr marL="285750" indent="-285750">
              <a:buFont typeface="Wingdings" panose="05000000000000000000" pitchFamily="2" charset="2"/>
              <a:buChar char="q"/>
            </a:pPr>
            <a:r>
              <a:rPr lang="en-US" sz="2000" dirty="0">
                <a:solidFill>
                  <a:schemeClr val="bg2"/>
                </a:solidFill>
                <a:effectLst/>
                <a:uFillTx/>
                <a:latin typeface="Söhne"/>
              </a:rPr>
              <a:t>Feature extraction for machine learning and deep learning. Feature extraction refers to the process of transforming raw data into numerical features that can be processed while preserving the information in the original data set. It yields better results than applying machine learning directly to the raw data.</a:t>
            </a:r>
          </a:p>
          <a:p>
            <a:endParaRPr lang="en-US" sz="2000" dirty="0">
              <a:solidFill>
                <a:schemeClr val="bg2"/>
              </a:solidFill>
              <a:uFillTx/>
              <a:latin typeface="Söhne"/>
            </a:endParaRPr>
          </a:p>
          <a:p>
            <a:pPr marL="285750" indent="-285750">
              <a:buFont typeface="Wingdings" panose="05000000000000000000" pitchFamily="2" charset="2"/>
              <a:buChar char="q"/>
            </a:pPr>
            <a:r>
              <a:rPr lang="en-US" sz="2000" dirty="0">
                <a:solidFill>
                  <a:schemeClr val="bg2"/>
                </a:solidFill>
                <a:effectLst/>
                <a:uFillTx/>
                <a:latin typeface="Söhne"/>
              </a:rPr>
              <a:t>The concept TF-IDF stands for term frequency-inverse document frequency. This is in the field of numerical statistics. With this concept, we will be able to decide how important a word is to a given document in the present dataset or corpus.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3" name="Google Shape;223;g1c912551c5c_0_157"/>
          <p:cNvSpPr txBox="1"/>
          <p:nvPr/>
        </p:nvSpPr>
        <p:spPr>
          <a:xfrm>
            <a:off x="1941195" y="207645"/>
            <a:ext cx="7162800" cy="606425"/>
          </a:xfrm>
          <a:prstGeom prst="rect">
            <a:avLst/>
          </a:prstGeom>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t" anchorCtr="0">
            <a:noAutofit/>
          </a:bodyPr>
          <a:lstStyle/>
          <a:p>
            <a:pPr marL="0" lvl="0" indent="0" algn="ctr" rtl="0">
              <a:lnSpc>
                <a:spcPct val="115000"/>
              </a:lnSpc>
              <a:spcBef>
                <a:spcPts val="1200"/>
              </a:spcBef>
              <a:spcAft>
                <a:spcPts val="0"/>
              </a:spcAft>
              <a:buClr>
                <a:schemeClr val="dk1"/>
              </a:buClr>
              <a:buSzPts val="1100"/>
              <a:buFont typeface="Arial" panose="020B0604020202020204"/>
              <a:buNone/>
            </a:pPr>
            <a:r>
              <a:rPr lang="en-US" sz="2150" b="1" dirty="0">
                <a:ln>
                  <a:noFill/>
                </a:ln>
                <a:solidFill>
                  <a:schemeClr val="tx1"/>
                </a:solidFill>
                <a:highlight>
                  <a:srgbClr val="FFFFFF"/>
                </a:highlight>
                <a:latin typeface="Roboto"/>
                <a:ea typeface="Roboto"/>
                <a:cs typeface="Roboto"/>
                <a:sym typeface="Roboto"/>
              </a:rPr>
              <a:t>Model Building</a:t>
            </a:r>
            <a:endParaRPr sz="2150" b="1" dirty="0">
              <a:ln>
                <a:noFill/>
              </a:ln>
              <a:solidFill>
                <a:schemeClr val="tx1"/>
              </a:solidFill>
              <a:highlight>
                <a:srgbClr val="FFFFFF"/>
              </a:highlight>
              <a:latin typeface="Roboto"/>
              <a:ea typeface="Roboto"/>
              <a:cs typeface="Roboto"/>
              <a:sym typeface="Roboto"/>
            </a:endParaRPr>
          </a:p>
          <a:p>
            <a:pPr marL="0" lvl="0" indent="0" algn="ctr" rtl="0">
              <a:spcBef>
                <a:spcPts val="1200"/>
              </a:spcBef>
              <a:spcAft>
                <a:spcPts val="0"/>
              </a:spcAft>
              <a:buNone/>
            </a:pPr>
            <a:endParaRPr sz="2150" b="1" dirty="0">
              <a:ln>
                <a:noFill/>
              </a:ln>
              <a:solidFill>
                <a:schemeClr val="tx1"/>
              </a:solidFill>
              <a:highlight>
                <a:srgbClr val="FFFFFF"/>
              </a:highlight>
              <a:latin typeface="Roboto"/>
              <a:ea typeface="Roboto"/>
              <a:cs typeface="Roboto"/>
              <a:sym typeface="Roboto"/>
            </a:endParaRPr>
          </a:p>
        </p:txBody>
      </p:sp>
      <p:sp>
        <p:nvSpPr>
          <p:cNvPr id="12" name="TextBox 11"/>
          <p:cNvSpPr txBox="1"/>
          <p:nvPr/>
        </p:nvSpPr>
        <p:spPr>
          <a:xfrm>
            <a:off x="511587" y="4814726"/>
            <a:ext cx="11168825" cy="1876425"/>
          </a:xfrm>
          <a:prstGeom prst="rect">
            <a:avLst/>
          </a:prstGeom>
          <a:noFill/>
        </p:spPr>
        <p:txBody>
          <a:bodyPr wrap="square">
            <a:spAutoFit/>
          </a:bodyPr>
          <a:lstStyle/>
          <a:p>
            <a:r>
              <a:rPr lang="en-US" sz="2000" b="1" u="sng" dirty="0">
                <a:solidFill>
                  <a:schemeClr val="bg1"/>
                </a:solidFill>
                <a:latin typeface="Calibri" panose="020F0502020204030204"/>
              </a:rPr>
              <a:t>Key Insights:</a:t>
            </a:r>
            <a:r>
              <a:rPr lang="en-US" sz="2000" dirty="0">
                <a:solidFill>
                  <a:schemeClr val="bg1"/>
                </a:solidFill>
                <a:latin typeface="Calibri" panose="020F0502020204030204"/>
              </a:rPr>
              <a:t> </a:t>
            </a:r>
            <a:endParaRPr lang="en-US" sz="2000" i="0" dirty="0">
              <a:solidFill>
                <a:schemeClr val="bg1"/>
              </a:solidFill>
              <a:effectLst/>
              <a:latin typeface="Söhne"/>
            </a:endParaRPr>
          </a:p>
          <a:p>
            <a:pPr marL="285750" indent="-285750">
              <a:buFont typeface="Arial" panose="020B0604020202020204" pitchFamily="34" charset="0"/>
              <a:buChar char="•"/>
            </a:pPr>
            <a:r>
              <a:rPr lang="en-US" sz="2000" dirty="0">
                <a:solidFill>
                  <a:schemeClr val="bg2"/>
                </a:solidFill>
                <a:effectLst/>
                <a:uFillTx/>
                <a:latin typeface="Söhne"/>
              </a:rPr>
              <a:t>Logistic regression is used to describe data and the relationship between one dependent variable and one or more independent variables</a:t>
            </a:r>
          </a:p>
          <a:p>
            <a:pPr marL="285750" indent="-285750">
              <a:buFont typeface="Arial" panose="020B0604020202020204" pitchFamily="34" charset="0"/>
              <a:buChar char="•"/>
            </a:pPr>
            <a:r>
              <a:rPr lang="en-IN" sz="2000" dirty="0">
                <a:solidFill>
                  <a:schemeClr val="bg2"/>
                </a:solidFill>
                <a:uFillTx/>
                <a:latin typeface="Söhne"/>
                <a:cs typeface="Times New Roman" panose="02020603050405020304" pitchFamily="18" charset="0"/>
              </a:rPr>
              <a:t>The accuracy score using logistic regression is 0.8431 i.e., 84.31%.</a:t>
            </a:r>
          </a:p>
          <a:p>
            <a:endParaRPr lang="en-US" b="1" i="0" dirty="0">
              <a:solidFill>
                <a:schemeClr val="bg1"/>
              </a:solidFill>
              <a:effectLst/>
              <a:latin typeface="Arial" panose="020B0604020202020204" pitchFamily="34" charset="0"/>
            </a:endParaRPr>
          </a:p>
          <a:p>
            <a:pPr marL="285750" indent="-285750">
              <a:buFont typeface="Wingdings" panose="05000000000000000000"/>
              <a:buChar char="q"/>
            </a:pPr>
            <a:endParaRPr lang="en-IN" b="1" dirty="0">
              <a:solidFill>
                <a:schemeClr val="bg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787" y="1236565"/>
            <a:ext cx="4328535" cy="31549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5904" y="1758813"/>
            <a:ext cx="6184508" cy="2503926"/>
          </a:xfrm>
          <a:prstGeom prst="rect">
            <a:avLst/>
          </a:prstGeom>
          <a:ln>
            <a:noFill/>
          </a:ln>
          <a:effectLst>
            <a:outerShdw blurRad="292100" dist="139700" dir="2700000" algn="tl" rotWithShape="0">
              <a:srgbClr val="333333">
                <a:alpha val="65000"/>
              </a:srgbClr>
            </a:outerShdw>
          </a:effectLst>
        </p:spPr>
      </p:pic>
      <p:sp>
        <p:nvSpPr>
          <p:cNvPr id="13" name="TextBox 12"/>
          <p:cNvSpPr txBox="1"/>
          <p:nvPr/>
        </p:nvSpPr>
        <p:spPr>
          <a:xfrm>
            <a:off x="323850" y="867233"/>
            <a:ext cx="6096000" cy="369332"/>
          </a:xfrm>
          <a:prstGeom prst="rect">
            <a:avLst/>
          </a:prstGeom>
          <a:noFill/>
        </p:spPr>
        <p:txBody>
          <a:bodyPr wrap="square">
            <a:spAutoFit/>
          </a:bodyPr>
          <a:lstStyle/>
          <a:p>
            <a:r>
              <a:rPr lang="en-US" dirty="0">
                <a:solidFill>
                  <a:schemeClr val="bg1"/>
                </a:solidFill>
              </a:rPr>
              <a:t>     Logistic Regression  </a:t>
            </a:r>
            <a:endParaRPr lang="en-IN"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p:cNvSpPr txBox="1"/>
          <p:nvPr/>
        </p:nvSpPr>
        <p:spPr>
          <a:xfrm>
            <a:off x="504628" y="4809262"/>
            <a:ext cx="11518076" cy="2153285"/>
          </a:xfrm>
          <a:prstGeom prst="rect">
            <a:avLst/>
          </a:prstGeom>
          <a:noFill/>
        </p:spPr>
        <p:txBody>
          <a:bodyPr wrap="square">
            <a:spAutoFit/>
          </a:bodyPr>
          <a:lstStyle/>
          <a:p>
            <a:r>
              <a:rPr lang="en-US" sz="1800" b="1" u="sng" dirty="0">
                <a:solidFill>
                  <a:schemeClr val="bg1"/>
                </a:solidFill>
                <a:latin typeface="Calibri" panose="020F0502020204030204"/>
              </a:rPr>
              <a:t>Key Insights:</a:t>
            </a:r>
            <a:r>
              <a:rPr lang="en-US" sz="1800" dirty="0">
                <a:solidFill>
                  <a:schemeClr val="bg1"/>
                </a:solidFill>
                <a:latin typeface="Calibri" panose="020F0502020204030204"/>
              </a:rPr>
              <a:t> </a:t>
            </a:r>
            <a:endParaRPr lang="en-US" b="1" i="0" dirty="0">
              <a:solidFill>
                <a:schemeClr val="bg1"/>
              </a:solidFill>
              <a:effectLst/>
              <a:latin typeface="Trebuchet MS" panose="020B0603020202020204" pitchFamily="34" charset="0"/>
            </a:endParaRPr>
          </a:p>
          <a:p>
            <a:pPr marL="285750" indent="-285750">
              <a:buFont typeface="Wingdings" panose="05000000000000000000"/>
              <a:buChar char="q"/>
            </a:pPr>
            <a:r>
              <a:rPr lang="en-US" sz="2000" dirty="0">
                <a:solidFill>
                  <a:schemeClr val="bg2"/>
                </a:solidFill>
                <a:effectLst/>
                <a:uFillTx/>
                <a:latin typeface="Söhne"/>
              </a:rPr>
              <a:t>The k-nearest neighbors algorithm, also known as KNN or k-NN, is a non-parametric, supervised learning classifier, which uses proximity to make classifications or predictions about the grouping of an individual data point.</a:t>
            </a:r>
          </a:p>
          <a:p>
            <a:pPr marL="285750" indent="-285750">
              <a:buFont typeface="Wingdings" panose="05000000000000000000"/>
              <a:buChar char="q"/>
            </a:pPr>
            <a:r>
              <a:rPr lang="en-IN" sz="2000" dirty="0">
                <a:solidFill>
                  <a:schemeClr val="bg2"/>
                </a:solidFill>
                <a:uFillTx/>
                <a:latin typeface="Söhne"/>
                <a:cs typeface="Times New Roman" panose="02020603050405020304" pitchFamily="18" charset="0"/>
              </a:rPr>
              <a:t>The accuracy score using K-Nearest </a:t>
            </a:r>
            <a:r>
              <a:rPr lang="en-IN" sz="2000" dirty="0" err="1">
                <a:solidFill>
                  <a:schemeClr val="bg2"/>
                </a:solidFill>
                <a:uFillTx/>
                <a:latin typeface="Söhne"/>
                <a:cs typeface="Times New Roman" panose="02020603050405020304" pitchFamily="18" charset="0"/>
              </a:rPr>
              <a:t>Neighbor</a:t>
            </a:r>
            <a:r>
              <a:rPr lang="en-IN" sz="2000" dirty="0">
                <a:solidFill>
                  <a:schemeClr val="bg2"/>
                </a:solidFill>
                <a:uFillTx/>
                <a:latin typeface="Söhne"/>
                <a:cs typeface="Times New Roman" panose="02020603050405020304" pitchFamily="18" charset="0"/>
              </a:rPr>
              <a:t> is </a:t>
            </a:r>
            <a:r>
              <a:rPr lang="en-IN" sz="2000" dirty="0" err="1">
                <a:solidFill>
                  <a:schemeClr val="bg2"/>
                </a:solidFill>
                <a:uFillTx/>
                <a:latin typeface="Söhne"/>
                <a:cs typeface="Times New Roman" panose="02020603050405020304" pitchFamily="18" charset="0"/>
              </a:rPr>
              <a:t>is</a:t>
            </a:r>
            <a:r>
              <a:rPr lang="en-IN" sz="2000" dirty="0">
                <a:solidFill>
                  <a:schemeClr val="bg2"/>
                </a:solidFill>
                <a:uFillTx/>
                <a:latin typeface="Söhne"/>
                <a:cs typeface="Times New Roman" panose="02020603050405020304" pitchFamily="18" charset="0"/>
              </a:rPr>
              <a:t> 0.7331 i.e., 73.31%.</a:t>
            </a:r>
          </a:p>
          <a:p>
            <a:pPr marL="285750" indent="-285750">
              <a:buFont typeface="Wingdings" panose="05000000000000000000"/>
              <a:buChar char="q"/>
            </a:pPr>
            <a:endParaRPr lang="en-IN" b="1" dirty="0">
              <a:solidFill>
                <a:schemeClr val="bg1"/>
              </a:solidFill>
            </a:endParaRPr>
          </a:p>
          <a:p>
            <a:pPr marL="285750" indent="-285750">
              <a:buFont typeface="Wingdings" panose="05000000000000000000"/>
              <a:buChar char="q"/>
            </a:pPr>
            <a:endParaRPr lang="en-IN" b="1"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628" y="1324466"/>
            <a:ext cx="4534293" cy="31320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9998" y="1524343"/>
            <a:ext cx="6612706" cy="2655923"/>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640556" y="602430"/>
            <a:ext cx="6176962" cy="369332"/>
          </a:xfrm>
          <a:prstGeom prst="rect">
            <a:avLst/>
          </a:prstGeom>
          <a:noFill/>
        </p:spPr>
        <p:txBody>
          <a:bodyPr wrap="square">
            <a:spAutoFit/>
          </a:bodyPr>
          <a:lstStyle/>
          <a:p>
            <a:r>
              <a:rPr lang="en-US" dirty="0">
                <a:solidFill>
                  <a:schemeClr val="bg1"/>
                </a:solidFill>
              </a:rPr>
              <a:t>K-Nearest Neighbor(KNN)</a:t>
            </a:r>
            <a:endParaRPr lang="en-IN"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p:cNvSpPr txBox="1"/>
          <p:nvPr/>
        </p:nvSpPr>
        <p:spPr>
          <a:xfrm>
            <a:off x="438676" y="4894372"/>
            <a:ext cx="11556506" cy="1600438"/>
          </a:xfrm>
          <a:prstGeom prst="rect">
            <a:avLst/>
          </a:prstGeom>
          <a:noFill/>
        </p:spPr>
        <p:txBody>
          <a:bodyPr wrap="square">
            <a:spAutoFit/>
          </a:bodyPr>
          <a:lstStyle/>
          <a:p>
            <a:r>
              <a:rPr lang="en-US" sz="2000" b="1" u="sng" dirty="0">
                <a:solidFill>
                  <a:schemeClr val="bg1"/>
                </a:solidFill>
                <a:latin typeface="Calibri" panose="020F0502020204030204"/>
              </a:rPr>
              <a:t>Key Insights:</a:t>
            </a:r>
            <a:r>
              <a:rPr lang="en-US" sz="2000" dirty="0">
                <a:solidFill>
                  <a:schemeClr val="bg1"/>
                </a:solidFill>
                <a:latin typeface="Calibri" panose="020F0502020204030204"/>
              </a:rPr>
              <a:t> </a:t>
            </a:r>
          </a:p>
          <a:p>
            <a:pPr marL="285750" indent="-285750">
              <a:buFont typeface="Wingdings" panose="05000000000000000000"/>
              <a:buChar char="q"/>
            </a:pPr>
            <a:r>
              <a:rPr lang="en-US" sz="2000" i="0" dirty="0">
                <a:solidFill>
                  <a:schemeClr val="bg1"/>
                </a:solidFill>
                <a:effectLst/>
                <a:latin typeface="Söhne"/>
              </a:rPr>
              <a:t>The SVM kernel is a function that takes low dimensional input space and transforms it to a higher dimensional space</a:t>
            </a:r>
          </a:p>
          <a:p>
            <a:pPr marL="285750" indent="-285750">
              <a:buFont typeface="Wingdings" panose="05000000000000000000"/>
              <a:buChar char="q"/>
            </a:pPr>
            <a:r>
              <a:rPr lang="en-IN" sz="2000" dirty="0">
                <a:solidFill>
                  <a:schemeClr val="bg1"/>
                </a:solidFill>
                <a:latin typeface="Söhne"/>
                <a:cs typeface="Times New Roman" panose="02020603050405020304" pitchFamily="18" charset="0"/>
              </a:rPr>
              <a:t>The accuracy score using Support Vector machine (SVM) is </a:t>
            </a:r>
            <a:r>
              <a:rPr lang="en-IN" sz="2000" dirty="0" err="1">
                <a:solidFill>
                  <a:schemeClr val="bg1"/>
                </a:solidFill>
                <a:latin typeface="Söhne"/>
                <a:cs typeface="Times New Roman" panose="02020603050405020304" pitchFamily="18" charset="0"/>
              </a:rPr>
              <a:t>is</a:t>
            </a:r>
            <a:r>
              <a:rPr lang="en-IN" sz="2000" dirty="0">
                <a:solidFill>
                  <a:schemeClr val="bg1"/>
                </a:solidFill>
                <a:latin typeface="Söhne"/>
                <a:cs typeface="Times New Roman" panose="02020603050405020304" pitchFamily="18" charset="0"/>
              </a:rPr>
              <a:t> 0.8487 i.e., 84.81%.</a:t>
            </a:r>
          </a:p>
          <a:p>
            <a:pPr marL="285750" indent="-285750">
              <a:buFont typeface="Wingdings" panose="05000000000000000000"/>
              <a:buChar char="q"/>
            </a:pPr>
            <a:endParaRPr lang="en-IN" b="1" dirty="0">
              <a:solidFill>
                <a:schemeClr val="bg1"/>
              </a:solidFill>
            </a:endParaRPr>
          </a:p>
        </p:txBody>
      </p:sp>
      <p:sp>
        <p:nvSpPr>
          <p:cNvPr id="8" name="TextBox 7"/>
          <p:cNvSpPr txBox="1"/>
          <p:nvPr/>
        </p:nvSpPr>
        <p:spPr>
          <a:xfrm>
            <a:off x="653233" y="578633"/>
            <a:ext cx="3818120" cy="369332"/>
          </a:xfrm>
          <a:prstGeom prst="rect">
            <a:avLst/>
          </a:prstGeom>
          <a:noFill/>
        </p:spPr>
        <p:txBody>
          <a:bodyPr wrap="square" rtlCol="0">
            <a:spAutoFit/>
          </a:bodyPr>
          <a:lstStyle/>
          <a:p>
            <a:r>
              <a:rPr lang="en-US" dirty="0">
                <a:solidFill>
                  <a:schemeClr val="bg1"/>
                </a:solidFill>
              </a:rPr>
              <a:t>Support Vector Machine(SVM)</a:t>
            </a:r>
            <a:endParaRPr lang="en-IN" dirty="0">
              <a:solidFill>
                <a:schemeClr val="bg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94" y="1163494"/>
            <a:ext cx="4198984" cy="31549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2811" y="1612672"/>
            <a:ext cx="6180039" cy="2529895"/>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024" y="1430640"/>
            <a:ext cx="4237087" cy="31701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4582" y="2649897"/>
            <a:ext cx="5235394" cy="1874682"/>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733425" y="4816554"/>
            <a:ext cx="10896600" cy="1323439"/>
          </a:xfrm>
          <a:prstGeom prst="rect">
            <a:avLst/>
          </a:prstGeom>
          <a:noFill/>
        </p:spPr>
        <p:txBody>
          <a:bodyPr wrap="square">
            <a:spAutoFit/>
          </a:bodyPr>
          <a:lstStyle/>
          <a:p>
            <a:r>
              <a:rPr lang="en-US" sz="2000" b="1" u="sng" dirty="0">
                <a:solidFill>
                  <a:schemeClr val="bg1"/>
                </a:solidFill>
                <a:latin typeface="Calibri" panose="020F0502020204030204"/>
              </a:rPr>
              <a:t>Key Insights:</a:t>
            </a:r>
            <a:r>
              <a:rPr lang="en-US" sz="2000" dirty="0">
                <a:solidFill>
                  <a:schemeClr val="bg1"/>
                </a:solidFill>
                <a:latin typeface="Calibri" panose="020F0502020204030204"/>
              </a:rPr>
              <a:t> </a:t>
            </a:r>
          </a:p>
          <a:p>
            <a:pPr marL="285750" indent="-285750">
              <a:buFont typeface="Wingdings" panose="05000000000000000000"/>
              <a:buChar char="q"/>
            </a:pPr>
            <a:r>
              <a:rPr lang="en-US" sz="2000" dirty="0">
                <a:solidFill>
                  <a:schemeClr val="bg2"/>
                </a:solidFill>
                <a:uFillTx/>
                <a:latin typeface="Söhne"/>
              </a:rPr>
              <a:t>X</a:t>
            </a:r>
            <a:r>
              <a:rPr lang="en-US" sz="2000" dirty="0">
                <a:solidFill>
                  <a:schemeClr val="bg2"/>
                </a:solidFill>
                <a:effectLst/>
                <a:uFillTx/>
                <a:latin typeface="Söhne"/>
              </a:rPr>
              <a:t>G Boost, which stands for Extreme Gradient Boosting, is a scalable, distributed gradient-boosted decision tree (GBDT) machine learning library</a:t>
            </a:r>
          </a:p>
          <a:p>
            <a:pPr marL="285750" indent="-285750">
              <a:buFont typeface="Wingdings" panose="05000000000000000000"/>
              <a:buChar char="q"/>
            </a:pPr>
            <a:r>
              <a:rPr lang="en-IN" sz="2000" dirty="0">
                <a:solidFill>
                  <a:schemeClr val="bg2"/>
                </a:solidFill>
                <a:uFillTx/>
                <a:latin typeface="Söhne"/>
                <a:cs typeface="Times New Roman" panose="02020603050405020304" pitchFamily="18" charset="0"/>
              </a:rPr>
              <a:t>The accuracy score using Support Vector machine (SVM) is  0.8381 i.e., 83.81%.</a:t>
            </a:r>
          </a:p>
        </p:txBody>
      </p:sp>
      <p:sp>
        <p:nvSpPr>
          <p:cNvPr id="9" name="TextBox 8"/>
          <p:cNvSpPr txBox="1"/>
          <p:nvPr/>
        </p:nvSpPr>
        <p:spPr>
          <a:xfrm>
            <a:off x="847725" y="845589"/>
            <a:ext cx="6096000" cy="369332"/>
          </a:xfrm>
          <a:prstGeom prst="rect">
            <a:avLst/>
          </a:prstGeom>
          <a:noFill/>
        </p:spPr>
        <p:txBody>
          <a:bodyPr wrap="square">
            <a:spAutoFit/>
          </a:bodyPr>
          <a:lstStyle/>
          <a:p>
            <a:r>
              <a:rPr lang="en-US" dirty="0">
                <a:solidFill>
                  <a:schemeClr val="bg1"/>
                </a:solidFill>
              </a:rPr>
              <a:t>XG Boost(Gradient Boosting)</a:t>
            </a:r>
            <a:endParaRPr lang="en-IN"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2000" y="1508480"/>
            <a:ext cx="11125200" cy="4770537"/>
          </a:xfrm>
          <a:prstGeom prst="rect">
            <a:avLst/>
          </a:prstGeom>
          <a:noFill/>
        </p:spPr>
        <p:txBody>
          <a:bodyPr wrap="square">
            <a:spAutoFit/>
          </a:bodyPr>
          <a:lstStyle/>
          <a:p>
            <a:pPr marL="285750" indent="-285750">
              <a:buFont typeface="Wingdings" panose="05000000000000000000" pitchFamily="2" charset="2"/>
              <a:buChar char="q"/>
            </a:pPr>
            <a:r>
              <a:rPr lang="en-US" sz="2000" dirty="0">
                <a:solidFill>
                  <a:schemeClr val="bg2"/>
                </a:solidFill>
                <a:latin typeface="Söhne"/>
                <a:cs typeface="Arial" panose="020B0604020202020204" pitchFamily="34" charset="0"/>
              </a:rPr>
              <a:t>S</a:t>
            </a:r>
            <a:r>
              <a:rPr lang="en-US" sz="2000" dirty="0">
                <a:solidFill>
                  <a:schemeClr val="bg2"/>
                </a:solidFill>
                <a:effectLst/>
                <a:latin typeface="Söhne"/>
              </a:rPr>
              <a:t>upport Vector Machine (SVM) is a supervised machine learning algorithm that is used for classification and regression tasks. The primary goal of SVM is to find the optimal hyperplane in a high-dimensional space that separates data points of different classes with the maximum margin</a:t>
            </a:r>
          </a:p>
          <a:p>
            <a:pPr marL="285750" indent="-285750">
              <a:buFont typeface="Wingdings" panose="05000000000000000000" pitchFamily="2" charset="2"/>
              <a:buChar char="q"/>
            </a:pPr>
            <a:r>
              <a:rPr lang="en-US" sz="2000" dirty="0">
                <a:solidFill>
                  <a:schemeClr val="bg2"/>
                </a:solidFill>
                <a:effectLst/>
                <a:latin typeface="Söhne"/>
              </a:rPr>
              <a:t>Text and Document Classification:  SVM is most effective in natural language processing tasks</a:t>
            </a:r>
            <a:r>
              <a:rPr lang="en-US" sz="2000" dirty="0">
                <a:solidFill>
                  <a:schemeClr val="bg1"/>
                </a:solidFill>
                <a:effectLst/>
                <a:latin typeface="Söhne"/>
              </a:rPr>
              <a:t>.</a:t>
            </a:r>
          </a:p>
          <a:p>
            <a:pPr indent="0">
              <a:buFont typeface="Wingdings" panose="05000000000000000000" pitchFamily="2" charset="2"/>
              <a:buNone/>
            </a:pPr>
            <a:r>
              <a:rPr lang="en-US" sz="2400" b="1" u="sng" dirty="0">
                <a:ln>
                  <a:solidFill>
                    <a:schemeClr val="bg1"/>
                  </a:solidFill>
                </a:ln>
                <a:solidFill>
                  <a:schemeClr val="accent3">
                    <a:lumMod val="40000"/>
                    <a:lumOff val="60000"/>
                  </a:schemeClr>
                </a:solidFill>
                <a:effectLst>
                  <a:outerShdw blurRad="38100" dist="38100" dir="2700000" algn="tl">
                    <a:srgbClr val="000000">
                      <a:alpha val="43137"/>
                    </a:srgbClr>
                  </a:outerShdw>
                </a:effectLst>
                <a:latin typeface="Söhne"/>
                <a:cs typeface="Arial" panose="020B0604020202020204" pitchFamily="34" charset="0"/>
              </a:rPr>
              <a:t>Advantages of SVM</a:t>
            </a:r>
            <a:r>
              <a:rPr lang="en-US" sz="2400" b="1" u="sng" dirty="0">
                <a:ln>
                  <a:solidFill>
                    <a:schemeClr val="bg1"/>
                  </a:solidFill>
                </a:ln>
                <a:solidFill>
                  <a:schemeClr val="tx1"/>
                </a:solidFill>
                <a:latin typeface="Söhne"/>
                <a:cs typeface="Arial" panose="020B0604020202020204" pitchFamily="34" charset="0"/>
              </a:rPr>
              <a:t>:</a:t>
            </a:r>
          </a:p>
          <a:p>
            <a:pPr>
              <a:buFont typeface="Arial" panose="020B0604020202020204" pitchFamily="34" charset="0"/>
              <a:buChar char="•"/>
            </a:pPr>
            <a:r>
              <a:rPr lang="en-US" sz="2000" dirty="0">
                <a:solidFill>
                  <a:schemeClr val="bg2"/>
                </a:solidFill>
                <a:effectLst/>
                <a:uFillTx/>
                <a:latin typeface="Söhne"/>
              </a:rPr>
              <a:t>High-Dimensional Spaces: SVM works well in high-dimensional spaces.</a:t>
            </a:r>
          </a:p>
          <a:p>
            <a:pPr>
              <a:buFont typeface="Arial" panose="020B0604020202020204" pitchFamily="34" charset="0"/>
              <a:buChar char="•"/>
            </a:pPr>
            <a:r>
              <a:rPr lang="en-US" sz="2000" dirty="0">
                <a:solidFill>
                  <a:schemeClr val="bg2"/>
                </a:solidFill>
                <a:effectLst/>
                <a:uFillTx/>
                <a:latin typeface="Söhne"/>
              </a:rPr>
              <a:t>Robust to Overfitting: SVM has good generalization capabilities, reducing the risk of overfitting.</a:t>
            </a:r>
          </a:p>
          <a:p>
            <a:pPr>
              <a:buFont typeface="Arial" panose="020B0604020202020204" pitchFamily="34" charset="0"/>
              <a:buChar char="•"/>
            </a:pPr>
            <a:r>
              <a:rPr lang="en-US" sz="2000" dirty="0">
                <a:solidFill>
                  <a:schemeClr val="bg2"/>
                </a:solidFill>
                <a:effectLst/>
                <a:uFillTx/>
                <a:latin typeface="Söhne"/>
              </a:rPr>
              <a:t>Effective in Non-Linear Spaces: SVM can handle non-linear decision boundaries through kernel functions</a:t>
            </a:r>
            <a:r>
              <a:rPr lang="en-US" sz="2000" dirty="0">
                <a:solidFill>
                  <a:schemeClr val="bg2"/>
                </a:solidFill>
                <a:uFillTx/>
                <a:latin typeface="Söhne"/>
              </a:rPr>
              <a:t>.</a:t>
            </a:r>
            <a:endParaRPr lang="en-US" sz="2000" dirty="0">
              <a:solidFill>
                <a:schemeClr val="bg2"/>
              </a:solidFill>
              <a:effectLst/>
              <a:uFillTx/>
              <a:latin typeface="Söhne"/>
            </a:endParaRPr>
          </a:p>
          <a:p>
            <a:pPr marL="285750" indent="-285750">
              <a:buFont typeface="Wingdings" panose="05000000000000000000" pitchFamily="2" charset="2"/>
              <a:buChar char="q"/>
            </a:pPr>
            <a:r>
              <a:rPr lang="en-US" sz="2000" dirty="0">
                <a:solidFill>
                  <a:schemeClr val="bg2"/>
                </a:solidFill>
                <a:effectLst/>
                <a:uFillTx/>
                <a:latin typeface="Söhne"/>
              </a:rPr>
              <a:t>It Showcase real-world examples and case studies where SVM has been successfully applied.</a:t>
            </a:r>
          </a:p>
          <a:p>
            <a:pPr marL="285750" indent="-285750">
              <a:buFont typeface="Wingdings" panose="05000000000000000000" pitchFamily="2" charset="2"/>
              <a:buChar char="q"/>
            </a:pPr>
            <a:r>
              <a:rPr lang="en-US" sz="2000" dirty="0">
                <a:solidFill>
                  <a:schemeClr val="bg2"/>
                </a:solidFill>
                <a:effectLst/>
                <a:uFillTx/>
                <a:latin typeface="Söhne"/>
              </a:rPr>
              <a:t>For text classiﬁcation, we are have performed data-preprocessing that is we have already selected the features that contributes most for the sentiment analysis.  </a:t>
            </a:r>
          </a:p>
          <a:p>
            <a:pPr marL="285750" indent="-285750">
              <a:buFont typeface="Wingdings" panose="05000000000000000000"/>
              <a:buChar char="q"/>
            </a:pPr>
            <a:r>
              <a:rPr lang="en-US" sz="2000" dirty="0">
                <a:solidFill>
                  <a:schemeClr val="bg2"/>
                </a:solidFill>
                <a:effectLst/>
                <a:uFillTx/>
                <a:latin typeface="Söhne"/>
              </a:rPr>
              <a:t>The SVM kernel is a function that takes low dimensional input space and transforms it to a higher dimensional space</a:t>
            </a:r>
          </a:p>
          <a:p>
            <a:pPr marL="285750" indent="-285750">
              <a:buFont typeface="Wingdings" panose="05000000000000000000"/>
              <a:buChar char="q"/>
            </a:pPr>
            <a:r>
              <a:rPr lang="en-IN" sz="2000" dirty="0">
                <a:solidFill>
                  <a:schemeClr val="bg2"/>
                </a:solidFill>
                <a:uFillTx/>
                <a:latin typeface="Söhne"/>
                <a:cs typeface="Times New Roman" panose="02020603050405020304" pitchFamily="18" charset="0"/>
              </a:rPr>
              <a:t>The accuracy score using Support Vector machine (SVM) is </a:t>
            </a:r>
            <a:r>
              <a:rPr lang="en-IN" sz="2000" dirty="0" err="1">
                <a:solidFill>
                  <a:schemeClr val="bg2"/>
                </a:solidFill>
                <a:uFillTx/>
                <a:latin typeface="Söhne"/>
                <a:cs typeface="Times New Roman" panose="02020603050405020304" pitchFamily="18" charset="0"/>
              </a:rPr>
              <a:t>is</a:t>
            </a:r>
            <a:r>
              <a:rPr lang="en-IN" sz="2000" dirty="0">
                <a:solidFill>
                  <a:schemeClr val="bg2"/>
                </a:solidFill>
                <a:uFillTx/>
                <a:latin typeface="Söhne"/>
                <a:cs typeface="Times New Roman" panose="02020603050405020304" pitchFamily="18" charset="0"/>
              </a:rPr>
              <a:t> 0.8487 i.e., 84.81%</a:t>
            </a:r>
            <a:r>
              <a:rPr lang="en-IN" sz="2000" dirty="0">
                <a:solidFill>
                  <a:schemeClr val="bg1"/>
                </a:solidFill>
                <a:latin typeface="Söhne"/>
                <a:cs typeface="Times New Roman" panose="02020603050405020304" pitchFamily="18" charset="0"/>
              </a:rPr>
              <a:t>.</a:t>
            </a:r>
          </a:p>
          <a:p>
            <a:r>
              <a:rPr lang="en-US" sz="2000" dirty="0">
                <a:solidFill>
                  <a:schemeClr val="bg1"/>
                </a:solidFill>
                <a:effectLst/>
                <a:latin typeface="Söhne"/>
              </a:rPr>
              <a:t> </a:t>
            </a:r>
            <a:endParaRPr lang="en-US" sz="2000" dirty="0">
              <a:solidFill>
                <a:schemeClr val="bg1"/>
              </a:solidFill>
              <a:latin typeface="Söhne"/>
              <a:cs typeface="Arial" panose="020B0604020202020204" pitchFamily="34" charset="0"/>
            </a:endParaRPr>
          </a:p>
        </p:txBody>
      </p:sp>
      <p:sp>
        <p:nvSpPr>
          <p:cNvPr id="5" name="TextBox 4"/>
          <p:cNvSpPr txBox="1"/>
          <p:nvPr/>
        </p:nvSpPr>
        <p:spPr>
          <a:xfrm>
            <a:off x="2705100" y="662774"/>
            <a:ext cx="6096000" cy="553741"/>
          </a:xfrm>
          <a:prstGeom prst="rect">
            <a:avLst/>
          </a:prstGeom>
          <a:noFill/>
        </p:spPr>
        <p:txBody>
          <a:bodyPr wrap="square">
            <a:spAutoFit/>
          </a:bodyPr>
          <a:lstStyle/>
          <a:p>
            <a:pPr marL="0" lvl="0" indent="0" algn="ctr" rtl="0">
              <a:lnSpc>
                <a:spcPct val="115000"/>
              </a:lnSpc>
              <a:spcBef>
                <a:spcPts val="1200"/>
              </a:spcBef>
              <a:spcAft>
                <a:spcPts val="0"/>
              </a:spcAft>
              <a:buClr>
                <a:schemeClr val="dk1"/>
              </a:buClr>
              <a:buSzPts val="1100"/>
              <a:buFont typeface="Arial" panose="020B0604020202020204"/>
              <a:buNone/>
            </a:pPr>
            <a:r>
              <a:rPr lang="en-IN" sz="2800" b="1" dirty="0">
                <a:solidFill>
                  <a:schemeClr val="tx1"/>
                </a:solidFill>
                <a:highlight>
                  <a:srgbClr val="FFFFFF"/>
                </a:highlight>
                <a:latin typeface="Roboto"/>
                <a:ea typeface="Roboto"/>
                <a:cs typeface="Roboto"/>
                <a:sym typeface="Roboto"/>
              </a:rPr>
              <a:t>Support Vector Machine(SVM)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5"/>
            </a:gs>
            <a:gs pos="100000">
              <a:schemeClr val="accent5">
                <a:lumMod val="62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3" name="TextBox 2"/>
          <p:cNvSpPr txBox="1"/>
          <p:nvPr/>
        </p:nvSpPr>
        <p:spPr>
          <a:xfrm>
            <a:off x="674739" y="619121"/>
            <a:ext cx="6098458" cy="523220"/>
          </a:xfrm>
          <a:prstGeom prst="rect">
            <a:avLst/>
          </a:prstGeom>
          <a:noFill/>
        </p:spPr>
        <p:txBody>
          <a:bodyPr wrap="square">
            <a:spAutoFit/>
          </a:bodyPr>
          <a:lstStyle/>
          <a:p>
            <a:r>
              <a:rPr lang="en-US" sz="2800" b="1" u="sng" dirty="0">
                <a:solidFill>
                  <a:schemeClr val="accent3">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Challenges and Difficulties</a:t>
            </a:r>
            <a:r>
              <a:rPr lang="en-US" dirty="0">
                <a:solidFill>
                  <a:schemeClr val="accent3">
                    <a:lumMod val="40000"/>
                    <a:lumOff val="60000"/>
                  </a:schemeClr>
                </a:solidFill>
              </a:rPr>
              <a:t>:</a:t>
            </a:r>
            <a:endParaRPr lang="en-IN" dirty="0">
              <a:solidFill>
                <a:schemeClr val="accent3">
                  <a:lumMod val="40000"/>
                  <a:lumOff val="60000"/>
                </a:schemeClr>
              </a:solidFill>
            </a:endParaRPr>
          </a:p>
        </p:txBody>
      </p:sp>
      <p:sp>
        <p:nvSpPr>
          <p:cNvPr id="5" name="TextBox 4"/>
          <p:cNvSpPr txBox="1"/>
          <p:nvPr/>
        </p:nvSpPr>
        <p:spPr>
          <a:xfrm>
            <a:off x="304800" y="1304925"/>
            <a:ext cx="11582400" cy="4493538"/>
          </a:xfrm>
          <a:prstGeom prst="rect">
            <a:avLst/>
          </a:prstGeom>
          <a:noFill/>
        </p:spPr>
        <p:txBody>
          <a:bodyPr wrap="square">
            <a:spAutoFit/>
          </a:bodyPr>
          <a:lstStyle/>
          <a:p>
            <a:pPr marL="285750" indent="-285750">
              <a:buFont typeface="Wingdings" panose="05000000000000000000" pitchFamily="2" charset="2"/>
              <a:buChar char="q"/>
            </a:pPr>
            <a:r>
              <a:rPr lang="en-US" sz="2000" i="0" dirty="0">
                <a:solidFill>
                  <a:schemeClr val="bg1"/>
                </a:solidFill>
                <a:effectLst/>
                <a:latin typeface="Söhne"/>
              </a:rPr>
              <a:t> </a:t>
            </a:r>
            <a:r>
              <a:rPr lang="en-US" sz="2200" i="0" dirty="0">
                <a:solidFill>
                  <a:schemeClr val="bg1"/>
                </a:solidFill>
                <a:effectLst/>
                <a:latin typeface="Söhne"/>
                <a:cs typeface="Arial" panose="020B0604020202020204" pitchFamily="34" charset="0"/>
              </a:rPr>
              <a:t>During the Data Cleaning process we have faced that there was so many wrong spelling words, punctuations and stop words in the data.</a:t>
            </a:r>
            <a:endParaRPr lang="en-US" sz="2200" dirty="0">
              <a:solidFill>
                <a:schemeClr val="bg1"/>
              </a:solidFill>
              <a:latin typeface="Söhne"/>
              <a:cs typeface="Arial" panose="020B0604020202020204" pitchFamily="34" charset="0"/>
            </a:endParaRPr>
          </a:p>
          <a:p>
            <a:pPr marL="285750" indent="-285750">
              <a:buFont typeface="Wingdings" panose="05000000000000000000" pitchFamily="2" charset="2"/>
              <a:buChar char="q"/>
            </a:pPr>
            <a:r>
              <a:rPr lang="en-US" sz="2200" dirty="0">
                <a:solidFill>
                  <a:schemeClr val="bg1"/>
                </a:solidFill>
                <a:latin typeface="Söhne"/>
                <a:cs typeface="Arial" panose="020B0604020202020204" pitchFamily="34" charset="0"/>
              </a:rPr>
              <a:t>While Choosing the right classification algorithm for the model Evaluation ,as we required the experimentation on the different models.</a:t>
            </a:r>
          </a:p>
          <a:p>
            <a:pPr marL="285750" indent="-285750">
              <a:buFont typeface="Wingdings" panose="05000000000000000000" pitchFamily="2" charset="2"/>
              <a:buChar char="q"/>
            </a:pPr>
            <a:r>
              <a:rPr lang="en-US" sz="2200" dirty="0">
                <a:solidFill>
                  <a:schemeClr val="bg1"/>
                </a:solidFill>
                <a:latin typeface="Söhne"/>
                <a:cs typeface="Arial" panose="020B0604020202020204" pitchFamily="34" charset="0"/>
              </a:rPr>
              <a:t>For the Better accuracy Score we performed the boosting techniques also in the model building.</a:t>
            </a:r>
          </a:p>
          <a:p>
            <a:pPr marL="285750" indent="-285750">
              <a:buFont typeface="Wingdings" panose="05000000000000000000" pitchFamily="2" charset="2"/>
              <a:buChar char="q"/>
            </a:pPr>
            <a:r>
              <a:rPr lang="en-US" sz="2200" dirty="0">
                <a:solidFill>
                  <a:schemeClr val="bg1"/>
                </a:solidFill>
                <a:latin typeface="Söhne"/>
                <a:cs typeface="Arial" panose="020B0604020202020204" pitchFamily="34" charset="0"/>
              </a:rPr>
              <a:t>We also performed </a:t>
            </a:r>
            <a:r>
              <a:rPr lang="en-US" sz="2200" i="0" dirty="0">
                <a:solidFill>
                  <a:schemeClr val="bg1"/>
                </a:solidFill>
                <a:effectLst/>
                <a:latin typeface="Söhne"/>
                <a:cs typeface="Arial" panose="020B0604020202020204" pitchFamily="34" charset="0"/>
              </a:rPr>
              <a:t>Some complex models, like neural networks, might lack interpretability, making it difficult to understand their decision-making process.</a:t>
            </a:r>
          </a:p>
          <a:p>
            <a:pPr marL="285750" indent="-285750">
              <a:buFont typeface="Wingdings" panose="05000000000000000000" pitchFamily="2" charset="2"/>
              <a:buChar char="q"/>
            </a:pPr>
            <a:r>
              <a:rPr lang="en-US" sz="2200" dirty="0">
                <a:solidFill>
                  <a:schemeClr val="bg1"/>
                </a:solidFill>
                <a:latin typeface="Söhne"/>
                <a:cs typeface="Arial" panose="020B0604020202020204" pitchFamily="34" charset="0"/>
              </a:rPr>
              <a:t>Despite using Vader in Sentiment analysis we had to had to do research on other Sentiment Analysis like Text blob, </a:t>
            </a:r>
            <a:r>
              <a:rPr lang="en-US" sz="2200" dirty="0" err="1">
                <a:solidFill>
                  <a:schemeClr val="bg1"/>
                </a:solidFill>
                <a:latin typeface="Söhne"/>
                <a:cs typeface="Arial" panose="020B0604020202020204" pitchFamily="34" charset="0"/>
              </a:rPr>
              <a:t>Affin</a:t>
            </a:r>
            <a:r>
              <a:rPr lang="en-US" sz="2200" dirty="0">
                <a:solidFill>
                  <a:schemeClr val="bg1"/>
                </a:solidFill>
                <a:latin typeface="Söhne"/>
                <a:cs typeface="Arial" panose="020B0604020202020204" pitchFamily="34" charset="0"/>
              </a:rPr>
              <a:t> score .</a:t>
            </a:r>
          </a:p>
          <a:p>
            <a:pPr marL="285750" indent="-285750">
              <a:buFont typeface="Wingdings" panose="05000000000000000000" pitchFamily="2" charset="2"/>
              <a:buChar char="q"/>
            </a:pPr>
            <a:r>
              <a:rPr lang="en-US" sz="2200" dirty="0">
                <a:solidFill>
                  <a:schemeClr val="bg1"/>
                </a:solidFill>
                <a:latin typeface="Söhne"/>
                <a:cs typeface="Arial" panose="020B0604020202020204" pitchFamily="34" charset="0"/>
              </a:rPr>
              <a:t>Due to Inexperience in the </a:t>
            </a:r>
            <a:r>
              <a:rPr lang="en-US" sz="2200" i="0" dirty="0">
                <a:solidFill>
                  <a:schemeClr val="bg1"/>
                </a:solidFill>
                <a:effectLst/>
                <a:latin typeface="Söhne"/>
                <a:cs typeface="Arial" panose="020B0604020202020204" pitchFamily="34" charset="0"/>
              </a:rPr>
              <a:t>Deploying the model into a real-world environment can present integration and maintenance challenges.</a:t>
            </a:r>
            <a:endParaRPr lang="en-US" sz="2200" dirty="0">
              <a:solidFill>
                <a:schemeClr val="bg1"/>
              </a:solidFill>
              <a:latin typeface="Söhne"/>
              <a:cs typeface="Arial" panose="020B0604020202020204" pitchFamily="34" charset="0"/>
            </a:endParaRPr>
          </a:p>
          <a:p>
            <a:pPr marL="285750" indent="-285750">
              <a:buFont typeface="Wingdings" panose="05000000000000000000" pitchFamily="2" charset="2"/>
              <a:buChar char="q"/>
            </a:pPr>
            <a:r>
              <a:rPr lang="en-US" sz="2200" b="0" i="0" dirty="0">
                <a:solidFill>
                  <a:schemeClr val="bg1"/>
                </a:solidFill>
                <a:effectLst/>
                <a:latin typeface="Söhne"/>
              </a:rPr>
              <a:t>As we Ensuring the model remains relevant as new data becomes available or as user preferences change.</a:t>
            </a:r>
            <a:endParaRPr lang="en-IN" sz="2200"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24125" y="796124"/>
            <a:ext cx="6096000" cy="487826"/>
          </a:xfrm>
          <a:prstGeom prst="rect">
            <a:avLst/>
          </a:prstGeom>
          <a:noFill/>
        </p:spPr>
        <p:txBody>
          <a:bodyPr wrap="square">
            <a:spAutoFit/>
          </a:bodyPr>
          <a:lstStyle/>
          <a:p>
            <a:pPr marL="0" lvl="0" indent="0" algn="ctr" rtl="0">
              <a:lnSpc>
                <a:spcPct val="115000"/>
              </a:lnSpc>
              <a:spcBef>
                <a:spcPts val="1200"/>
              </a:spcBef>
              <a:spcAft>
                <a:spcPts val="0"/>
              </a:spcAft>
              <a:buClr>
                <a:schemeClr val="dk1"/>
              </a:buClr>
              <a:buSzPts val="1100"/>
              <a:buFont typeface="Arial" panose="020B0604020202020204"/>
              <a:buNone/>
            </a:pPr>
            <a:r>
              <a:rPr lang="en-IN" sz="1800" b="1" dirty="0">
                <a:solidFill>
                  <a:schemeClr val="tx1"/>
                </a:solidFill>
                <a:highlight>
                  <a:srgbClr val="FFFFFF"/>
                </a:highlight>
                <a:latin typeface="Roboto"/>
                <a:ea typeface="Roboto"/>
                <a:cs typeface="Roboto"/>
                <a:sym typeface="Roboto"/>
              </a:rPr>
              <a:t>DEPLOYMENT USING </a:t>
            </a:r>
            <a:r>
              <a:rPr lang="en-IN" sz="2400" b="1" dirty="0">
                <a:solidFill>
                  <a:schemeClr val="tx1"/>
                </a:solidFill>
                <a:highlight>
                  <a:srgbClr val="FFFFFF"/>
                </a:highlight>
                <a:latin typeface="Roboto"/>
                <a:ea typeface="Roboto"/>
                <a:cs typeface="Roboto"/>
                <a:sym typeface="Roboto"/>
              </a:rPr>
              <a:t>STREAMLIT</a:t>
            </a:r>
          </a:p>
        </p:txBody>
      </p:sp>
      <p:sp>
        <p:nvSpPr>
          <p:cNvPr id="8" name="TextBox 7"/>
          <p:cNvSpPr txBox="1"/>
          <p:nvPr/>
        </p:nvSpPr>
        <p:spPr>
          <a:xfrm>
            <a:off x="466725" y="1720840"/>
            <a:ext cx="11210925" cy="2585323"/>
          </a:xfrm>
          <a:prstGeom prst="rect">
            <a:avLst/>
          </a:prstGeom>
          <a:noFill/>
        </p:spPr>
        <p:txBody>
          <a:bodyPr wrap="square">
            <a:spAutoFit/>
          </a:bodyPr>
          <a:lstStyle/>
          <a:p>
            <a:pPr marL="285750" indent="-285750">
              <a:buFont typeface="Wingdings" panose="05000000000000000000" pitchFamily="2" charset="2"/>
              <a:buChar char="q"/>
            </a:pPr>
            <a:r>
              <a:rPr lang="en-US" sz="2400" dirty="0">
                <a:solidFill>
                  <a:schemeClr val="bg2"/>
                </a:solidFill>
                <a:uFillTx/>
                <a:latin typeface="Söhne"/>
              </a:rPr>
              <a:t>We have developed  a Machine Learning model for Hotel analysis using </a:t>
            </a:r>
            <a:r>
              <a:rPr lang="en-US" sz="2400" dirty="0" err="1">
                <a:solidFill>
                  <a:schemeClr val="bg2"/>
                </a:solidFill>
                <a:uFillTx/>
                <a:latin typeface="Söhne"/>
              </a:rPr>
              <a:t>Streamlit</a:t>
            </a:r>
            <a:endParaRPr lang="en-US" sz="2400" dirty="0">
              <a:solidFill>
                <a:schemeClr val="bg2"/>
              </a:solidFill>
              <a:uFillTx/>
              <a:latin typeface="Söhne"/>
            </a:endParaRPr>
          </a:p>
          <a:p>
            <a:pPr marL="285750" indent="-285750">
              <a:buFont typeface="Wingdings" panose="05000000000000000000" pitchFamily="2" charset="2"/>
              <a:buChar char="q"/>
            </a:pPr>
            <a:r>
              <a:rPr lang="en-US" sz="2400" dirty="0">
                <a:solidFill>
                  <a:schemeClr val="bg2"/>
                </a:solidFill>
                <a:uFillTx/>
                <a:latin typeface="Söhne"/>
              </a:rPr>
              <a:t>Why </a:t>
            </a:r>
            <a:r>
              <a:rPr lang="en-US" sz="2400" dirty="0" err="1">
                <a:solidFill>
                  <a:schemeClr val="bg2"/>
                </a:solidFill>
                <a:uFillTx/>
                <a:latin typeface="Söhne"/>
              </a:rPr>
              <a:t>Streamlit</a:t>
            </a:r>
            <a:r>
              <a:rPr lang="en-US" sz="2400" dirty="0">
                <a:solidFill>
                  <a:schemeClr val="bg2"/>
                </a:solidFill>
                <a:uFillTx/>
                <a:latin typeface="Söhne"/>
              </a:rPr>
              <a:t>:</a:t>
            </a:r>
            <a:r>
              <a:rPr lang="en-US" sz="2400" dirty="0">
                <a:solidFill>
                  <a:schemeClr val="bg2"/>
                </a:solidFill>
                <a:effectLst/>
                <a:uFillTx/>
                <a:latin typeface="Söhne"/>
              </a:rPr>
              <a:t> </a:t>
            </a:r>
          </a:p>
          <a:p>
            <a:pPr marL="285750" indent="-285750">
              <a:buFont typeface="Arial" panose="020B0604020202020204" pitchFamily="34" charset="0"/>
              <a:buChar char="•"/>
            </a:pPr>
            <a:r>
              <a:rPr lang="en-US" sz="2400" dirty="0">
                <a:solidFill>
                  <a:schemeClr val="bg2"/>
                </a:solidFill>
                <a:uFillTx/>
                <a:latin typeface="Söhne"/>
              </a:rPr>
              <a:t>      so we choose</a:t>
            </a:r>
            <a:r>
              <a:rPr lang="en-US" sz="2400" dirty="0">
                <a:solidFill>
                  <a:schemeClr val="bg2"/>
                </a:solidFill>
                <a:effectLst/>
                <a:uFillTx/>
                <a:latin typeface="Söhne"/>
              </a:rPr>
              <a:t> </a:t>
            </a:r>
            <a:r>
              <a:rPr lang="en-US" sz="2400" dirty="0" err="1">
                <a:solidFill>
                  <a:schemeClr val="bg2"/>
                </a:solidFill>
                <a:effectLst/>
                <a:uFillTx/>
                <a:latin typeface="Söhne"/>
              </a:rPr>
              <a:t>Streamlit</a:t>
            </a:r>
            <a:r>
              <a:rPr lang="en-US" sz="2400" dirty="0">
                <a:solidFill>
                  <a:schemeClr val="bg2"/>
                </a:solidFill>
                <a:effectLst/>
                <a:uFillTx/>
                <a:latin typeface="Söhne"/>
              </a:rPr>
              <a:t> for deployment. Highlight its simplicity, ease of use.</a:t>
            </a:r>
          </a:p>
          <a:p>
            <a:pPr marL="285750" indent="-285750">
              <a:buFont typeface="Arial" panose="020B0604020202020204" pitchFamily="34" charset="0"/>
              <a:buChar char="•"/>
            </a:pPr>
            <a:r>
              <a:rPr lang="en-US" sz="2400" dirty="0">
                <a:solidFill>
                  <a:schemeClr val="bg2"/>
                </a:solidFill>
                <a:uFillTx/>
                <a:latin typeface="Söhne"/>
              </a:rPr>
              <a:t>      A</a:t>
            </a:r>
            <a:r>
              <a:rPr lang="en-US" sz="2400" dirty="0">
                <a:solidFill>
                  <a:schemeClr val="bg2"/>
                </a:solidFill>
                <a:effectLst/>
                <a:uFillTx/>
                <a:latin typeface="Söhne"/>
              </a:rPr>
              <a:t>bility to turn data scripts into shareable web apps with just a few lines of code.</a:t>
            </a:r>
          </a:p>
          <a:p>
            <a:pPr marL="285750" indent="-285750">
              <a:buFont typeface="Wingdings" panose="05000000000000000000" pitchFamily="2" charset="2"/>
              <a:buChar char="q"/>
            </a:pPr>
            <a:r>
              <a:rPr lang="en-US" sz="2400" dirty="0">
                <a:solidFill>
                  <a:schemeClr val="bg2"/>
                </a:solidFill>
                <a:effectLst/>
                <a:uFillTx/>
                <a:latin typeface="Söhne"/>
              </a:rPr>
              <a:t>Installed </a:t>
            </a:r>
            <a:r>
              <a:rPr lang="en-US" sz="2400" dirty="0" err="1">
                <a:solidFill>
                  <a:schemeClr val="bg2"/>
                </a:solidFill>
                <a:effectLst/>
                <a:uFillTx/>
                <a:latin typeface="Söhne"/>
              </a:rPr>
              <a:t>Streamlit</a:t>
            </a:r>
            <a:r>
              <a:rPr lang="en-US" sz="2400" dirty="0">
                <a:solidFill>
                  <a:schemeClr val="bg2"/>
                </a:solidFill>
                <a:effectLst/>
                <a:uFillTx/>
                <a:latin typeface="Söhne"/>
              </a:rPr>
              <a:t> using Tool like pip: ‘pip install </a:t>
            </a:r>
            <a:r>
              <a:rPr lang="en-US" sz="2400" dirty="0" err="1">
                <a:solidFill>
                  <a:schemeClr val="bg2"/>
                </a:solidFill>
                <a:effectLst/>
                <a:uFillTx/>
                <a:latin typeface="Söhne"/>
              </a:rPr>
              <a:t>streamlit</a:t>
            </a:r>
            <a:r>
              <a:rPr lang="en-US" sz="2400" dirty="0">
                <a:solidFill>
                  <a:schemeClr val="bg2"/>
                </a:solidFill>
                <a:uFillTx/>
                <a:latin typeface="Söhne"/>
              </a:rPr>
              <a:t>’</a:t>
            </a:r>
          </a:p>
          <a:p>
            <a:pPr marL="285750" indent="-285750">
              <a:buFont typeface="Wingdings" panose="05000000000000000000" pitchFamily="2" charset="2"/>
              <a:buChar char="q"/>
            </a:pPr>
            <a:r>
              <a:rPr lang="en-US" sz="2400" dirty="0">
                <a:solidFill>
                  <a:schemeClr val="bg2"/>
                </a:solidFill>
                <a:uFillTx/>
                <a:latin typeface="Söhne"/>
              </a:rPr>
              <a:t>Web </a:t>
            </a:r>
            <a:r>
              <a:rPr lang="en-US" sz="2400" dirty="0" err="1">
                <a:solidFill>
                  <a:schemeClr val="bg2"/>
                </a:solidFill>
                <a:uFillTx/>
                <a:latin typeface="Söhne"/>
              </a:rPr>
              <a:t>Link</a:t>
            </a:r>
            <a:r>
              <a:rPr lang="en-US" sz="2400" dirty="0" err="1">
                <a:solidFill>
                  <a:schemeClr val="bg1"/>
                </a:solidFill>
                <a:latin typeface="Söhne"/>
              </a:rPr>
              <a:t>:</a:t>
            </a:r>
            <a:r>
              <a:rPr lang="en-US" sz="2400" dirty="0" err="1">
                <a:solidFill>
                  <a:schemeClr val="bg1"/>
                </a:solidFill>
                <a:effectLst/>
                <a:latin typeface="Söhne"/>
                <a:hlinkClick r:id="rId2"/>
              </a:rPr>
              <a:t>https</a:t>
            </a:r>
            <a:r>
              <a:rPr lang="en-US" sz="2400" dirty="0">
                <a:solidFill>
                  <a:schemeClr val="bg1"/>
                </a:solidFill>
                <a:effectLst/>
                <a:latin typeface="Söhne"/>
                <a:hlinkClick r:id="rId2"/>
              </a:rPr>
              <a:t>://p339-group3-hotel-reviews-sentiment-prediction.streamlit.app/</a:t>
            </a:r>
            <a:endParaRPr lang="en-US" sz="2400" dirty="0">
              <a:solidFill>
                <a:schemeClr val="bg1"/>
              </a:solidFill>
              <a:effectLst/>
              <a:latin typeface="Söhne"/>
            </a:endParaRPr>
          </a:p>
          <a:p>
            <a:pPr marL="285750" indent="-285750">
              <a:buFont typeface="Arial" panose="020B0604020202020204" pitchFamily="34" charset="0"/>
              <a:buChar char="•"/>
            </a:pPr>
            <a:endParaRPr lang="en-IN" sz="1800" b="1" dirty="0">
              <a:solidFill>
                <a:schemeClr val="bg1"/>
              </a:solidFill>
              <a:latin typeface="Söhn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tretch>
            <a:fillRect/>
          </a:stretch>
        </p:blipFill>
        <p:spPr>
          <a:xfrm>
            <a:off x="881591" y="885825"/>
            <a:ext cx="10617201" cy="5972175"/>
          </a:xfrm>
          <a:prstGeom prst="rect">
            <a:avLst/>
          </a:prstGeom>
          <a:ln>
            <a:solidFill>
              <a:schemeClr val="tx1"/>
            </a:solidFill>
          </a:ln>
        </p:spPr>
      </p:pic>
      <p:sp>
        <p:nvSpPr>
          <p:cNvPr id="7" name="TextBox 6"/>
          <p:cNvSpPr txBox="1"/>
          <p:nvPr/>
        </p:nvSpPr>
        <p:spPr>
          <a:xfrm>
            <a:off x="742950" y="272534"/>
            <a:ext cx="6096000" cy="461665"/>
          </a:xfrm>
          <a:prstGeom prst="rect">
            <a:avLst/>
          </a:prstGeom>
          <a:noFill/>
        </p:spPr>
        <p:txBody>
          <a:bodyPr wrap="square">
            <a:spAutoFit/>
          </a:bodyPr>
          <a:lstStyle/>
          <a:p>
            <a:r>
              <a:rPr lang="en-US" sz="2400" b="1" dirty="0">
                <a:solidFill>
                  <a:schemeClr val="bg1"/>
                </a:solidFill>
              </a:rPr>
              <a:t>Positive Sentiment </a:t>
            </a:r>
            <a:endParaRPr lang="en-IN" sz="2400" b="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Flowchart: Terminator 12"/>
          <p:cNvSpPr/>
          <p:nvPr/>
        </p:nvSpPr>
        <p:spPr>
          <a:xfrm>
            <a:off x="659945" y="936172"/>
            <a:ext cx="2884715" cy="892628"/>
          </a:xfrm>
          <a:prstGeom prst="flowChartTerminator">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BUSINESS UNDERSTANDING</a:t>
            </a:r>
            <a:endParaRPr lang="en-IN" dirty="0">
              <a:solidFill>
                <a:srgbClr val="002060"/>
              </a:solidFill>
            </a:endParaRPr>
          </a:p>
        </p:txBody>
      </p:sp>
      <p:sp>
        <p:nvSpPr>
          <p:cNvPr id="15" name="Down Arrow 14"/>
          <p:cNvSpPr/>
          <p:nvPr/>
        </p:nvSpPr>
        <p:spPr>
          <a:xfrm flipH="1">
            <a:off x="2102938" y="1720666"/>
            <a:ext cx="67492" cy="689069"/>
          </a:xfrm>
          <a:prstGeom prst="downArrow">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p:cNvSpPr/>
          <p:nvPr/>
        </p:nvSpPr>
        <p:spPr>
          <a:xfrm>
            <a:off x="1071697" y="2434951"/>
            <a:ext cx="2062481" cy="697772"/>
          </a:xfrm>
          <a:prstGeom prst="rect">
            <a:avLst/>
          </a:prstGeom>
          <a:solidFill>
            <a:schemeClr val="bg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Cleaned data</a:t>
            </a:r>
            <a:endParaRPr lang="en-IN" dirty="0">
              <a:solidFill>
                <a:srgbClr val="002060"/>
              </a:solidFill>
            </a:endParaRPr>
          </a:p>
        </p:txBody>
      </p:sp>
      <p:sp>
        <p:nvSpPr>
          <p:cNvPr id="21" name="Down Arrow 20"/>
          <p:cNvSpPr/>
          <p:nvPr/>
        </p:nvSpPr>
        <p:spPr>
          <a:xfrm>
            <a:off x="2102938" y="3137267"/>
            <a:ext cx="67492" cy="740230"/>
          </a:xfrm>
          <a:prstGeom prst="downArrow">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p:cNvSpPr/>
          <p:nvPr/>
        </p:nvSpPr>
        <p:spPr>
          <a:xfrm>
            <a:off x="1071697" y="3882041"/>
            <a:ext cx="2317933" cy="785209"/>
          </a:xfrm>
          <a:prstGeom prst="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Prepared data tokenized</a:t>
            </a:r>
            <a:endParaRPr lang="en-IN" dirty="0">
              <a:solidFill>
                <a:srgbClr val="002060"/>
              </a:solidFill>
            </a:endParaRPr>
          </a:p>
        </p:txBody>
      </p:sp>
      <p:sp>
        <p:nvSpPr>
          <p:cNvPr id="26" name="Rectangle 25"/>
          <p:cNvSpPr/>
          <p:nvPr/>
        </p:nvSpPr>
        <p:spPr>
          <a:xfrm>
            <a:off x="3974919" y="2947307"/>
            <a:ext cx="1491343" cy="7618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rgbClr val="002060"/>
                </a:solidFill>
              </a:rPr>
              <a:t>EDA</a:t>
            </a:r>
            <a:endParaRPr lang="en-IN" dirty="0">
              <a:solidFill>
                <a:srgbClr val="002060"/>
              </a:solidFill>
            </a:endParaRPr>
          </a:p>
        </p:txBody>
      </p:sp>
      <p:cxnSp>
        <p:nvCxnSpPr>
          <p:cNvPr id="9" name="Straight Arrow Connector 8"/>
          <p:cNvCxnSpPr>
            <a:endCxn id="26" idx="0"/>
          </p:cNvCxnSpPr>
          <p:nvPr/>
        </p:nvCxnSpPr>
        <p:spPr>
          <a:xfrm>
            <a:off x="3110593" y="2626898"/>
            <a:ext cx="1620000" cy="288000"/>
          </a:xfrm>
          <a:prstGeom prst="straightConnector1">
            <a:avLst/>
          </a:prstGeom>
          <a:ln w="44450">
            <a:solidFill>
              <a:schemeClr val="tx1">
                <a:lumMod val="95000"/>
                <a:lumOff val="5000"/>
                <a:alpha val="97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Right Arrow 15"/>
          <p:cNvSpPr/>
          <p:nvPr/>
        </p:nvSpPr>
        <p:spPr>
          <a:xfrm>
            <a:off x="5466262" y="3262175"/>
            <a:ext cx="962442" cy="63955"/>
          </a:xfrm>
          <a:prstGeom prst="rightArrow">
            <a:avLst/>
          </a:prstGeom>
          <a:solidFill>
            <a:schemeClr val="bg2">
              <a:lumMod val="1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p:cNvSpPr/>
          <p:nvPr/>
        </p:nvSpPr>
        <p:spPr>
          <a:xfrm>
            <a:off x="6453489" y="3113490"/>
            <a:ext cx="1634526" cy="576400"/>
          </a:xfrm>
          <a:prstGeom prst="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Train data</a:t>
            </a:r>
            <a:endParaRPr lang="en-IN" dirty="0">
              <a:solidFill>
                <a:srgbClr val="002060"/>
              </a:solidFill>
            </a:endParaRPr>
          </a:p>
        </p:txBody>
      </p:sp>
      <p:sp>
        <p:nvSpPr>
          <p:cNvPr id="20" name="Rectangle 19"/>
          <p:cNvSpPr/>
          <p:nvPr/>
        </p:nvSpPr>
        <p:spPr>
          <a:xfrm>
            <a:off x="6453489" y="1940016"/>
            <a:ext cx="1634526" cy="494935"/>
          </a:xfrm>
          <a:prstGeom prst="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Test data</a:t>
            </a:r>
            <a:endParaRPr lang="en-IN" dirty="0">
              <a:solidFill>
                <a:srgbClr val="002060"/>
              </a:solidFill>
            </a:endParaRPr>
          </a:p>
        </p:txBody>
      </p:sp>
      <p:cxnSp>
        <p:nvCxnSpPr>
          <p:cNvPr id="24" name="Straight Arrow Connector 23"/>
          <p:cNvCxnSpPr/>
          <p:nvPr/>
        </p:nvCxnSpPr>
        <p:spPr>
          <a:xfrm flipV="1">
            <a:off x="5466262" y="2409735"/>
            <a:ext cx="1367608" cy="838130"/>
          </a:xfrm>
          <a:prstGeom prst="straightConnector1">
            <a:avLst/>
          </a:prstGeom>
          <a:ln w="444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0" idx="3"/>
          </p:cNvCxnSpPr>
          <p:nvPr/>
        </p:nvCxnSpPr>
        <p:spPr>
          <a:xfrm>
            <a:off x="8088015" y="2187484"/>
            <a:ext cx="713781" cy="19003"/>
          </a:xfrm>
          <a:prstGeom prst="straightConnector1">
            <a:avLst/>
          </a:prstGeom>
          <a:ln w="508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8801796" y="1882052"/>
            <a:ext cx="1850677" cy="686881"/>
          </a:xfrm>
          <a:prstGeom prst="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Model Evaluation</a:t>
            </a:r>
            <a:endParaRPr lang="en-IN" dirty="0">
              <a:solidFill>
                <a:srgbClr val="002060"/>
              </a:solidFill>
            </a:endParaRPr>
          </a:p>
        </p:txBody>
      </p:sp>
      <p:sp>
        <p:nvSpPr>
          <p:cNvPr id="38" name="Rectangle 37"/>
          <p:cNvSpPr/>
          <p:nvPr/>
        </p:nvSpPr>
        <p:spPr>
          <a:xfrm>
            <a:off x="8642350" y="3592643"/>
            <a:ext cx="2222500" cy="617408"/>
          </a:xfrm>
          <a:prstGeom prst="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Model Building</a:t>
            </a:r>
            <a:endParaRPr lang="en-IN" dirty="0">
              <a:solidFill>
                <a:srgbClr val="002060"/>
              </a:solidFill>
            </a:endParaRPr>
          </a:p>
        </p:txBody>
      </p:sp>
      <p:cxnSp>
        <p:nvCxnSpPr>
          <p:cNvPr id="40" name="Straight Arrow Connector 39"/>
          <p:cNvCxnSpPr/>
          <p:nvPr/>
        </p:nvCxnSpPr>
        <p:spPr>
          <a:xfrm>
            <a:off x="9837964" y="2626897"/>
            <a:ext cx="27215" cy="973186"/>
          </a:xfrm>
          <a:prstGeom prst="straightConnector1">
            <a:avLst/>
          </a:prstGeom>
          <a:ln w="41275">
            <a:solidFill>
              <a:schemeClr val="bg2">
                <a:lumMod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Flowchart: Terminator 47"/>
          <p:cNvSpPr/>
          <p:nvPr/>
        </p:nvSpPr>
        <p:spPr>
          <a:xfrm>
            <a:off x="6579870" y="2626897"/>
            <a:ext cx="1218476" cy="288001"/>
          </a:xfrm>
          <a:prstGeom prst="flowChartTerminator">
            <a:avLst/>
          </a:prstGeom>
          <a:solidFill>
            <a:schemeClr val="tx1">
              <a:lumMod val="95000"/>
              <a:lumOff val="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Splitting</a:t>
            </a:r>
            <a:endParaRPr lang="en-IN" dirty="0"/>
          </a:p>
        </p:txBody>
      </p:sp>
      <p:sp>
        <p:nvSpPr>
          <p:cNvPr id="71" name="Rectangle 70"/>
          <p:cNvSpPr/>
          <p:nvPr/>
        </p:nvSpPr>
        <p:spPr>
          <a:xfrm>
            <a:off x="6699250" y="5385634"/>
            <a:ext cx="1943100" cy="748458"/>
          </a:xfrm>
          <a:prstGeom prst="rect">
            <a:avLst/>
          </a:prstGeom>
          <a:solidFill>
            <a:schemeClr val="bg1"/>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Prepared data</a:t>
            </a:r>
            <a:endParaRPr lang="en-IN" dirty="0">
              <a:solidFill>
                <a:srgbClr val="002060"/>
              </a:solidFill>
            </a:endParaRPr>
          </a:p>
        </p:txBody>
      </p:sp>
      <p:cxnSp>
        <p:nvCxnSpPr>
          <p:cNvPr id="75" name="Elbow Connector 74"/>
          <p:cNvCxnSpPr>
            <a:stCxn id="38" idx="2"/>
            <a:endCxn id="71" idx="3"/>
          </p:cNvCxnSpPr>
          <p:nvPr/>
        </p:nvCxnSpPr>
        <p:spPr>
          <a:xfrm rot="5400000">
            <a:off x="8423069" y="4429332"/>
            <a:ext cx="1549812" cy="1111250"/>
          </a:xfrm>
          <a:prstGeom prst="bentConnector2">
            <a:avLst/>
          </a:prstGeom>
          <a:ln w="3492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9949815" y="5902960"/>
            <a:ext cx="1675130" cy="758190"/>
          </a:xfrm>
          <a:prstGeom prst="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Feedback</a:t>
            </a:r>
            <a:endParaRPr lang="en-IN" dirty="0">
              <a:solidFill>
                <a:srgbClr val="002060"/>
              </a:solidFill>
            </a:endParaRPr>
          </a:p>
        </p:txBody>
      </p:sp>
      <p:cxnSp>
        <p:nvCxnSpPr>
          <p:cNvPr id="92" name="Straight Arrow Connector 91"/>
          <p:cNvCxnSpPr/>
          <p:nvPr/>
        </p:nvCxnSpPr>
        <p:spPr>
          <a:xfrm flipH="1" flipV="1">
            <a:off x="10523220" y="4211884"/>
            <a:ext cx="31115" cy="1677670"/>
          </a:xfrm>
          <a:prstGeom prst="straightConnector1">
            <a:avLst/>
          </a:prstGeom>
          <a:ln w="412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5947483" y="5775329"/>
            <a:ext cx="751767" cy="0"/>
          </a:xfrm>
          <a:prstGeom prst="straightConnector1">
            <a:avLst/>
          </a:prstGeom>
          <a:ln>
            <a:noFill/>
            <a:tailEnd type="triangle"/>
          </a:ln>
          <a:effectLst>
            <a:glow rad="63500">
              <a:schemeClr val="accent1">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dk1"/>
          </a:lnRef>
          <a:fillRef idx="0">
            <a:schemeClr val="dk1"/>
          </a:fillRef>
          <a:effectRef idx="0">
            <a:schemeClr val="dk1"/>
          </a:effectRef>
          <a:fontRef idx="minor">
            <a:schemeClr val="tx1"/>
          </a:fontRef>
        </p:style>
      </p:cxnSp>
      <p:cxnSp>
        <p:nvCxnSpPr>
          <p:cNvPr id="14" name="Straight Arrow Connector 13"/>
          <p:cNvCxnSpPr>
            <a:stCxn id="7" idx="3"/>
            <a:endCxn id="71" idx="1"/>
          </p:cNvCxnSpPr>
          <p:nvPr/>
        </p:nvCxnSpPr>
        <p:spPr>
          <a:xfrm flipV="1">
            <a:off x="5493611" y="5759871"/>
            <a:ext cx="1205865" cy="762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2" name="Flowchart: Process 1"/>
          <p:cNvSpPr/>
          <p:nvPr/>
        </p:nvSpPr>
        <p:spPr>
          <a:xfrm>
            <a:off x="584200" y="5390515"/>
            <a:ext cx="2124710" cy="743585"/>
          </a:xfrm>
          <a:prstGeom prst="flowChartProcess">
            <a:avLst/>
          </a:prstGeom>
          <a:solidFill>
            <a:schemeClr val="bg1"/>
          </a:solidFill>
          <a:ln>
            <a:solidFill>
              <a:schemeClr val="tx1">
                <a:lumMod val="95000"/>
                <a:lumOff val="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solidFill>
                  <a:schemeClr val="tx1">
                    <a:lumMod val="95000"/>
                    <a:lumOff val="5000"/>
                  </a:schemeClr>
                </a:solidFill>
              </a:rPr>
              <a:t>New Data</a:t>
            </a:r>
          </a:p>
        </p:txBody>
      </p:sp>
      <p:cxnSp>
        <p:nvCxnSpPr>
          <p:cNvPr id="4" name="Straight Arrow Connector 3"/>
          <p:cNvCxnSpPr>
            <a:stCxn id="2" idx="3"/>
          </p:cNvCxnSpPr>
          <p:nvPr/>
        </p:nvCxnSpPr>
        <p:spPr>
          <a:xfrm flipV="1">
            <a:off x="2708910" y="5756910"/>
            <a:ext cx="1061085" cy="5715"/>
          </a:xfrm>
          <a:prstGeom prst="straightConnector1">
            <a:avLst/>
          </a:prstGeom>
          <a:ln w="38100">
            <a:solidFill>
              <a:schemeClr val="tx1">
                <a:lumMod val="95000"/>
                <a:lumOff val="5000"/>
              </a:schemeClr>
            </a:solidFill>
            <a:tailEnd type="arrow"/>
          </a:ln>
        </p:spPr>
        <p:style>
          <a:lnRef idx="2">
            <a:schemeClr val="accent1"/>
          </a:lnRef>
          <a:fillRef idx="0">
            <a:srgbClr val="FFFFFF"/>
          </a:fillRef>
          <a:effectRef idx="0">
            <a:srgbClr val="FFFFFF"/>
          </a:effectRef>
          <a:fontRef idx="minor">
            <a:schemeClr val="tx1"/>
          </a:fontRef>
        </p:style>
      </p:cxnSp>
      <p:sp>
        <p:nvSpPr>
          <p:cNvPr id="7" name="Flowchart: Process 6"/>
          <p:cNvSpPr/>
          <p:nvPr/>
        </p:nvSpPr>
        <p:spPr>
          <a:xfrm>
            <a:off x="3769360" y="5401310"/>
            <a:ext cx="1724025" cy="732790"/>
          </a:xfrm>
          <a:prstGeom prst="flowChartProcess">
            <a:avLst/>
          </a:prstGeom>
          <a:solidFill>
            <a:schemeClr val="bg1"/>
          </a:solidFill>
          <a:ln>
            <a:solidFill>
              <a:schemeClr val="tx1">
                <a:lumMod val="95000"/>
                <a:lumOff val="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solidFill>
                  <a:schemeClr val="tx1">
                    <a:lumMod val="95000"/>
                    <a:lumOff val="5000"/>
                  </a:schemeClr>
                </a:solidFill>
              </a:rPr>
              <a:t>Cleaned Data</a:t>
            </a:r>
          </a:p>
        </p:txBody>
      </p:sp>
      <p:sp>
        <p:nvSpPr>
          <p:cNvPr id="8" name="Flowchart: Terminator 7"/>
          <p:cNvSpPr/>
          <p:nvPr/>
        </p:nvSpPr>
        <p:spPr>
          <a:xfrm>
            <a:off x="7871460" y="4568190"/>
            <a:ext cx="1882140" cy="405765"/>
          </a:xfrm>
          <a:prstGeom prst="flowChartTerminator">
            <a:avLst/>
          </a:prstGeom>
          <a:solidFill>
            <a:schemeClr val="tx1">
              <a:lumMod val="95000"/>
              <a:lumOff val="5000"/>
            </a:schemeClr>
          </a:solidFill>
          <a:ln>
            <a:solidFill>
              <a:schemeClr val="tx1">
                <a:lumMod val="95000"/>
                <a:lumOff val="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solidFill>
                  <a:schemeClr val="bg1"/>
                </a:solidFill>
              </a:rPr>
              <a:t>Deployment</a:t>
            </a:r>
            <a:endParaRPr lang="en-US">
              <a:solidFill>
                <a:schemeClr val="tx1">
                  <a:lumMod val="95000"/>
                  <a:lumOff val="5000"/>
                </a:schemeClr>
              </a:solidFill>
            </a:endParaRPr>
          </a:p>
        </p:txBody>
      </p:sp>
      <p:cxnSp>
        <p:nvCxnSpPr>
          <p:cNvPr id="12" name="Elbow Connector 11"/>
          <p:cNvCxnSpPr>
            <a:stCxn id="22" idx="3"/>
            <a:endCxn id="26" idx="2"/>
          </p:cNvCxnSpPr>
          <p:nvPr/>
        </p:nvCxnSpPr>
        <p:spPr>
          <a:xfrm flipV="1">
            <a:off x="3389630" y="3709035"/>
            <a:ext cx="1330960" cy="565785"/>
          </a:xfrm>
          <a:prstGeom prst="bentConnector2">
            <a:avLst/>
          </a:prstGeom>
          <a:ln w="28575">
            <a:solidFill>
              <a:schemeClr val="tx1">
                <a:lumMod val="95000"/>
                <a:lumOff val="5000"/>
              </a:schemeClr>
            </a:solidFill>
            <a:tailEnd type="arrow"/>
          </a:ln>
        </p:spPr>
        <p:style>
          <a:lnRef idx="2">
            <a:schemeClr val="accent1"/>
          </a:lnRef>
          <a:fillRef idx="0">
            <a:srgbClr val="FFFFFF"/>
          </a:fillRef>
          <a:effectRef idx="0">
            <a:srgbClr val="FFFFFF"/>
          </a:effectRef>
          <a:fontRef idx="minor">
            <a:schemeClr val="tx1"/>
          </a:fontRef>
        </p:style>
      </p:cxnSp>
      <p:sp>
        <p:nvSpPr>
          <p:cNvPr id="10" name="TextBox 9">
            <a:extLst>
              <a:ext uri="{FF2B5EF4-FFF2-40B4-BE49-F238E27FC236}">
                <a16:creationId xmlns:a16="http://schemas.microsoft.com/office/drawing/2014/main" id="{EB82B657-FFF0-F82C-67A1-851649404CC2}"/>
              </a:ext>
            </a:extLst>
          </p:cNvPr>
          <p:cNvSpPr txBox="1"/>
          <p:nvPr/>
        </p:nvSpPr>
        <p:spPr>
          <a:xfrm>
            <a:off x="3380704" y="234751"/>
            <a:ext cx="6096000" cy="461665"/>
          </a:xfrm>
          <a:prstGeom prst="rect">
            <a:avLst/>
          </a:prstGeom>
          <a:noFill/>
        </p:spPr>
        <p:txBody>
          <a:bodyPr wrap="square">
            <a:spAutoFit/>
          </a:bodyPr>
          <a:lstStyle/>
          <a:p>
            <a:r>
              <a:rPr lang="en-IN" sz="2400" b="1" dirty="0">
                <a:solidFill>
                  <a:schemeClr val="accent3">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PR0JECT ARCHITECTURE/FLOW</a:t>
            </a:r>
            <a:endParaRPr lang="en-IN" sz="2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825" y="857250"/>
            <a:ext cx="10668000" cy="6000750"/>
          </a:xfrm>
          <a:prstGeom prst="rect">
            <a:avLst/>
          </a:prstGeom>
          <a:ln>
            <a:solidFill>
              <a:schemeClr val="tx1"/>
            </a:solidFill>
          </a:ln>
        </p:spPr>
      </p:pic>
      <p:sp>
        <p:nvSpPr>
          <p:cNvPr id="5" name="TextBox 4"/>
          <p:cNvSpPr txBox="1"/>
          <p:nvPr/>
        </p:nvSpPr>
        <p:spPr>
          <a:xfrm>
            <a:off x="752475" y="243959"/>
            <a:ext cx="6096000" cy="461665"/>
          </a:xfrm>
          <a:prstGeom prst="rect">
            <a:avLst/>
          </a:prstGeom>
          <a:noFill/>
        </p:spPr>
        <p:txBody>
          <a:bodyPr wrap="square">
            <a:spAutoFit/>
          </a:bodyPr>
          <a:lstStyle/>
          <a:p>
            <a:r>
              <a:rPr lang="en-US" sz="2400" b="1" dirty="0">
                <a:solidFill>
                  <a:schemeClr val="bg1"/>
                </a:solidFill>
              </a:rPr>
              <a:t>Negative Sentiment </a:t>
            </a:r>
            <a:endParaRPr lang="en-IN" sz="2400" b="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37791" y1="22114" x2="48140" y2="20723"/>
                        <a14:foregroundMark x1="48140" y1="20723" x2="37442" y2="23366"/>
                        <a14:foregroundMark x1="37442" y1="23366" x2="48023" y2="13491"/>
                        <a14:foregroundMark x1="48023" y1="13491" x2="38023" y2="16134"/>
                        <a14:foregroundMark x1="38023" y1="16134" x2="47326" y2="18359"/>
                        <a14:foregroundMark x1="47326" y1="18359" x2="32209" y2="21558"/>
                        <a14:foregroundMark x1="32209" y1="21558" x2="38140" y2="21419"/>
                        <a14:foregroundMark x1="47558" y1="14604" x2="60349" y2="17107"/>
                        <a14:foregroundMark x1="60349" y1="17107" x2="49186" y2="14047"/>
                        <a14:foregroundMark x1="49186" y1="14047" x2="59535" y2="13491"/>
                        <a14:foregroundMark x1="61163" y1="16968" x2="66744" y2="23227"/>
                        <a14:foregroundMark x1="66744" y1="23227" x2="61047" y2="20584"/>
                        <a14:foregroundMark x1="61047" y1="20584" x2="66512" y2="25452"/>
                        <a14:foregroundMark x1="66512" y1="25452" x2="65814" y2="17942"/>
                        <a14:foregroundMark x1="65814" y1="17942" x2="73256" y2="26287"/>
                        <a14:foregroundMark x1="73256" y1="26287" x2="67442" y2="22114"/>
                        <a14:foregroundMark x1="67442" y1="22114" x2="68837" y2="14743"/>
                        <a14:foregroundMark x1="68837" y1="14743" x2="67674" y2="24896"/>
                        <a14:foregroundMark x1="67674" y1="24896" x2="62907" y2="17663"/>
                        <a14:foregroundMark x1="62907" y1="17663" x2="62791" y2="17663"/>
                        <a14:foregroundMark x1="79535" y1="45480" x2="73140" y2="80111"/>
                        <a14:foregroundMark x1="73140" y1="80111" x2="75930" y2="68289"/>
                        <a14:foregroundMark x1="75930" y1="68289" x2="66047" y2="81085"/>
                        <a14:foregroundMark x1="66047" y1="81085" x2="78837" y2="53547"/>
                        <a14:foregroundMark x1="78837" y1="53547" x2="67209" y2="71627"/>
                        <a14:foregroundMark x1="67209" y1="71627" x2="73837" y2="66481"/>
                        <a14:foregroundMark x1="73837" y1="66481" x2="65233" y2="83866"/>
                        <a14:foregroundMark x1="65233" y1="83866" x2="77791" y2="62031"/>
                        <a14:foregroundMark x1="77791" y1="62031" x2="73488" y2="71766"/>
                        <a14:foregroundMark x1="73488" y1="71766" x2="82442" y2="55355"/>
                        <a14:foregroundMark x1="82442" y1="55355" x2="78488" y2="64395"/>
                        <a14:foregroundMark x1="78488" y1="64395" x2="77326" y2="56328"/>
                        <a14:foregroundMark x1="61977" y1="79138" x2="56977" y2="84006"/>
                        <a14:foregroundMark x1="56977" y1="84006" x2="59419" y2="86787"/>
                        <a14:foregroundMark x1="30581" y1="79694" x2="23837" y2="68289"/>
                        <a14:foregroundMark x1="23837" y1="68289" x2="28023" y2="80529"/>
                        <a14:foregroundMark x1="28023" y1="80529" x2="22907" y2="56050"/>
                        <a14:foregroundMark x1="22907" y1="56050" x2="29186" y2="63561"/>
                        <a14:foregroundMark x1="29186" y1="63561" x2="22791" y2="58693"/>
                        <a14:foregroundMark x1="22791" y1="58693" x2="24302" y2="70097"/>
                        <a14:foregroundMark x1="19535" y1="52295" x2="17442" y2="60640"/>
                        <a14:foregroundMark x1="17442" y1="60640" x2="19070" y2="50765"/>
                        <a14:foregroundMark x1="19070" y1="50765" x2="33721" y2="68567"/>
                        <a14:foregroundMark x1="33721" y1="68567" x2="35581" y2="82058"/>
                        <a14:foregroundMark x1="35581" y1="82058" x2="37093" y2="81919"/>
                        <a14:foregroundMark x1="21860" y1="55216" x2="20930" y2="37274"/>
                        <a14:foregroundMark x1="20930" y1="37274" x2="23140" y2="46314"/>
                        <a14:foregroundMark x1="23140" y1="46314" x2="24070" y2="45619"/>
                        <a14:foregroundMark x1="40930" y1="84006" x2="41512" y2="79833"/>
                      </a14:backgroundRemoval>
                    </a14:imgEffect>
                  </a14:imgLayer>
                </a14:imgProps>
              </a:ext>
              <a:ext uri="{28A0092B-C50C-407E-A947-70E740481C1C}">
                <a14:useLocalDpi xmlns:a14="http://schemas.microsoft.com/office/drawing/2010/main" val="0"/>
              </a:ext>
            </a:extLst>
          </a:blip>
          <a:stretch>
            <a:fillRect/>
          </a:stretch>
        </p:blipFill>
        <p:spPr>
          <a:xfrm>
            <a:off x="2000250" y="4762"/>
            <a:ext cx="8191500" cy="68484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1654" y="657377"/>
            <a:ext cx="5543245" cy="55432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4" name="Title 3"/>
          <p:cNvSpPr>
            <a:spLocks noGrp="1"/>
          </p:cNvSpPr>
          <p:nvPr>
            <p:ph type="title" idx="4294967295"/>
          </p:nvPr>
        </p:nvSpPr>
        <p:spPr>
          <a:xfrm>
            <a:off x="307732" y="288925"/>
            <a:ext cx="6140694" cy="542925"/>
          </a:xfrm>
          <a:ln>
            <a:noFill/>
          </a:ln>
        </p:spPr>
        <p:txBody>
          <a:bodyPr>
            <a:normAutofit/>
          </a:bodyPr>
          <a:lstStyle/>
          <a:p>
            <a:r>
              <a:rPr lang="en-US" sz="2800" b="1" dirty="0">
                <a:solidFill>
                  <a:schemeClr val="bg1"/>
                </a:solidFill>
              </a:rPr>
              <a:t>Analysis/Modeling methodology</a:t>
            </a:r>
            <a:endParaRPr lang="en-IN" sz="2800" b="1" dirty="0">
              <a:solidFill>
                <a:schemeClr val="bg1"/>
              </a:solidFill>
            </a:endParaRPr>
          </a:p>
        </p:txBody>
      </p:sp>
      <p:sp>
        <p:nvSpPr>
          <p:cNvPr id="2" name="Arrow: Chevron 1"/>
          <p:cNvSpPr/>
          <p:nvPr/>
        </p:nvSpPr>
        <p:spPr>
          <a:xfrm>
            <a:off x="468652" y="781348"/>
            <a:ext cx="2303123" cy="542925"/>
          </a:xfrm>
          <a:prstGeom prst="chevron">
            <a:avLst/>
          </a:prstGeom>
          <a:solidFill>
            <a:schemeClr val="bg1">
              <a:lumMod val="95000"/>
              <a:alpha val="30000"/>
            </a:schemeClr>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a:solidFill>
                    <a:schemeClr val="bg1"/>
                  </a:solidFill>
                </a:ln>
                <a:solidFill>
                  <a:schemeClr val="accent3">
                    <a:lumMod val="40000"/>
                    <a:lumOff val="6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Data preprocessing and EDA</a:t>
            </a:r>
          </a:p>
        </p:txBody>
      </p:sp>
      <p:sp>
        <p:nvSpPr>
          <p:cNvPr id="6" name="TextBox 5"/>
          <p:cNvSpPr txBox="1"/>
          <p:nvPr/>
        </p:nvSpPr>
        <p:spPr>
          <a:xfrm>
            <a:off x="468652" y="1401961"/>
            <a:ext cx="10732748" cy="3046988"/>
          </a:xfrm>
          <a:prstGeom prst="rect">
            <a:avLst/>
          </a:prstGeom>
          <a:noFill/>
        </p:spPr>
        <p:txBody>
          <a:bodyPr wrap="square">
            <a:spAutoFit/>
          </a:bodyPr>
          <a:lstStyle/>
          <a:p>
            <a:r>
              <a:rPr lang="en-US" sz="2000" dirty="0">
                <a:solidFill>
                  <a:schemeClr val="bg1"/>
                </a:solidFill>
                <a:latin typeface="Söhne"/>
                <a:ea typeface="+mn-lt"/>
                <a:cs typeface="+mn-lt"/>
              </a:rPr>
              <a:t>Data Quality check</a:t>
            </a:r>
            <a:endParaRPr lang="en-US" sz="2000" dirty="0">
              <a:solidFill>
                <a:schemeClr val="bg1"/>
              </a:solidFill>
              <a:latin typeface="Söhne"/>
            </a:endParaRPr>
          </a:p>
          <a:p>
            <a:pPr marL="171450" indent="-171450">
              <a:buFont typeface="Wingdings" panose="05000000000000000000"/>
              <a:buChar char="q"/>
            </a:pPr>
            <a:r>
              <a:rPr lang="en-US" sz="2000" dirty="0">
                <a:solidFill>
                  <a:schemeClr val="bg2"/>
                </a:solidFill>
                <a:latin typeface="Söhne"/>
                <a:ea typeface="+mn-lt"/>
                <a:cs typeface="+mn-lt"/>
              </a:rPr>
              <a:t>T</a:t>
            </a:r>
            <a:r>
              <a:rPr lang="en-US" sz="2000" dirty="0">
                <a:solidFill>
                  <a:schemeClr val="bg2"/>
                </a:solidFill>
                <a:uFillTx/>
                <a:latin typeface="Söhne"/>
                <a:ea typeface="+mn-lt"/>
                <a:cs typeface="+mn-lt"/>
              </a:rPr>
              <a:t>he dataset of “Hotel Reviews” consists of </a:t>
            </a:r>
            <a:r>
              <a:rPr lang="en-US" sz="2000" dirty="0">
                <a:solidFill>
                  <a:schemeClr val="bg2"/>
                </a:solidFill>
                <a:uFillTx/>
                <a:latin typeface="Söhne"/>
                <a:ea typeface="Consolas" panose="020B0609020204030204"/>
                <a:cs typeface="Consolas" panose="020B0609020204030204"/>
                <a:sym typeface="Consolas" panose="020B0609020204030204"/>
              </a:rPr>
              <a:t>20,491 rows and 2 columns.</a:t>
            </a:r>
            <a:endParaRPr lang="en-US" sz="2000" dirty="0">
              <a:solidFill>
                <a:schemeClr val="bg2"/>
              </a:solidFill>
              <a:uFillTx/>
              <a:latin typeface="Söhne"/>
              <a:cs typeface="Arial" panose="020B0604020202020204"/>
            </a:endParaRPr>
          </a:p>
          <a:p>
            <a:r>
              <a:rPr lang="en-US" sz="2000" dirty="0">
                <a:solidFill>
                  <a:schemeClr val="bg2"/>
                </a:solidFill>
                <a:uFillTx/>
                <a:latin typeface="Söhne"/>
                <a:ea typeface="+mn-lt"/>
                <a:cs typeface="+mn-lt"/>
              </a:rPr>
              <a:t>     In that, 1 variables are object variables and 1 variables numerical variables.</a:t>
            </a:r>
          </a:p>
          <a:p>
            <a:pPr marL="171450" indent="-171450">
              <a:buFont typeface="Wingdings" panose="05000000000000000000"/>
              <a:buChar char="q"/>
            </a:pPr>
            <a:r>
              <a:rPr lang="en-US" sz="2000" dirty="0">
                <a:solidFill>
                  <a:schemeClr val="bg2"/>
                </a:solidFill>
                <a:uFillTx/>
                <a:latin typeface="Söhne"/>
                <a:ea typeface="+mn-lt"/>
                <a:cs typeface="+mn-lt"/>
              </a:rPr>
              <a:t>There are no affected variables in the data set.</a:t>
            </a:r>
          </a:p>
          <a:p>
            <a:pPr marL="171450" indent="-171450">
              <a:buFont typeface="Wingdings" panose="05000000000000000000"/>
              <a:buChar char="q"/>
            </a:pPr>
            <a:r>
              <a:rPr lang="en-US" sz="2000" dirty="0">
                <a:solidFill>
                  <a:schemeClr val="bg2"/>
                </a:solidFill>
                <a:uFillTx/>
                <a:latin typeface="Söhne"/>
                <a:ea typeface="+mn-lt"/>
                <a:cs typeface="+mn-lt"/>
              </a:rPr>
              <a:t>There are no duplicate records or missing values in the dataset.</a:t>
            </a:r>
          </a:p>
          <a:p>
            <a:pPr marL="171450" indent="-171450">
              <a:buFont typeface="Wingdings" panose="05000000000000000000"/>
              <a:buChar char="q"/>
            </a:pPr>
            <a:r>
              <a:rPr lang="en-US" sz="2000" dirty="0">
                <a:solidFill>
                  <a:schemeClr val="bg2"/>
                </a:solidFill>
                <a:uFillTx/>
                <a:latin typeface="Söhne"/>
                <a:cs typeface="Times New Roman" panose="02020603050405020304" pitchFamily="18" charset="0"/>
              </a:rPr>
              <a:t>The rating column's mean is 3.952223, while the standard deviation is 1.23303</a:t>
            </a:r>
            <a:r>
              <a:rPr lang="en-US" sz="2000" dirty="0">
                <a:solidFill>
                  <a:schemeClr val="bg2"/>
                </a:solidFill>
                <a:latin typeface="Söhne"/>
                <a:cs typeface="Times New Roman" panose="02020603050405020304" pitchFamily="18" charset="0"/>
              </a:rPr>
              <a:t>.</a:t>
            </a:r>
          </a:p>
          <a:p>
            <a:pPr marL="171450" indent="-171450">
              <a:buFont typeface="Wingdings" panose="05000000000000000000"/>
              <a:buChar char="q"/>
            </a:pPr>
            <a:endParaRPr lang="en-US" dirty="0">
              <a:ea typeface="+mn-lt"/>
              <a:cs typeface="+mn-lt"/>
            </a:endParaRPr>
          </a:p>
          <a:p>
            <a:pPr marL="171450" indent="-171450">
              <a:buFont typeface="Wingdings" panose="05000000000000000000"/>
              <a:buChar char="q"/>
            </a:pPr>
            <a:endParaRPr lang="en-US" dirty="0">
              <a:ea typeface="+mn-lt"/>
              <a:cs typeface="+mn-lt"/>
            </a:endParaRPr>
          </a:p>
          <a:p>
            <a:pPr marL="171450" indent="-171450">
              <a:buFont typeface="Wingdings" panose="05000000000000000000"/>
              <a:buChar char="q"/>
            </a:pPr>
            <a:endParaRPr lang="en-US" dirty="0">
              <a:ea typeface="+mn-lt"/>
              <a:cs typeface="+mn-lt"/>
            </a:endParaRPr>
          </a:p>
          <a:p>
            <a:endParaRPr lang="en-US" dirty="0">
              <a:ea typeface="+mn-lt"/>
              <a:cs typeface="+mn-lt"/>
            </a:endParaRPr>
          </a:p>
        </p:txBody>
      </p:sp>
      <p:pic>
        <p:nvPicPr>
          <p:cNvPr id="7" name="Google Shape;108;p5"/>
          <p:cNvPicPr preferRelativeResize="0"/>
          <p:nvPr/>
        </p:nvPicPr>
        <p:blipFill rotWithShape="1">
          <a:blip r:embed="rId2"/>
          <a:srcRect/>
          <a:stretch>
            <a:fillRect/>
          </a:stretch>
        </p:blipFill>
        <p:spPr>
          <a:xfrm>
            <a:off x="2176301" y="3628102"/>
            <a:ext cx="7396324" cy="259571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6"/>
          <p:cNvSpPr>
            <a:spLocks noGrp="1"/>
          </p:cNvSpPr>
          <p:nvPr>
            <p:ph type="title"/>
          </p:nvPr>
        </p:nvSpPr>
        <p:spPr>
          <a:xfrm>
            <a:off x="610659" y="276225"/>
            <a:ext cx="5637741" cy="676275"/>
          </a:xfrm>
        </p:spPr>
        <p:txBody>
          <a:bodyPr/>
          <a:lstStyle/>
          <a:p>
            <a:r>
              <a:rPr lang="en-US" sz="3600" b="1" dirty="0">
                <a:solidFill>
                  <a:schemeClr val="bg1"/>
                </a:solidFill>
              </a:rPr>
              <a:t>Analysis Results</a:t>
            </a:r>
            <a:endParaRPr lang="en-IN" dirty="0"/>
          </a:p>
        </p:txBody>
      </p:sp>
      <p:pic>
        <p:nvPicPr>
          <p:cNvPr id="8" name="Google Shape;116;p6"/>
          <p:cNvPicPr preferRelativeResize="0"/>
          <p:nvPr/>
        </p:nvPicPr>
        <p:blipFill rotWithShape="1">
          <a:blip r:embed="rId2"/>
          <a:srcRect/>
          <a:stretch>
            <a:fillRect/>
          </a:stretch>
        </p:blipFill>
        <p:spPr>
          <a:xfrm>
            <a:off x="2527486" y="1030563"/>
            <a:ext cx="3797114" cy="31796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Google Shape;115;p6"/>
          <p:cNvPicPr preferRelativeResize="0"/>
          <p:nvPr/>
        </p:nvPicPr>
        <p:blipFill rotWithShape="1">
          <a:blip r:embed="rId3"/>
          <a:srcRect r="15589"/>
          <a:stretch>
            <a:fillRect/>
          </a:stretch>
        </p:blipFill>
        <p:spPr>
          <a:xfrm>
            <a:off x="7543895" y="820137"/>
            <a:ext cx="1834013" cy="339010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1" name="TextBox 10"/>
          <p:cNvSpPr txBox="1"/>
          <p:nvPr/>
        </p:nvSpPr>
        <p:spPr>
          <a:xfrm>
            <a:off x="866775" y="4562475"/>
            <a:ext cx="10763250" cy="2000548"/>
          </a:xfrm>
          <a:prstGeom prst="rect">
            <a:avLst/>
          </a:prstGeom>
          <a:noFill/>
        </p:spPr>
        <p:txBody>
          <a:bodyPr wrap="square">
            <a:spAutoFit/>
          </a:bodyPr>
          <a:lstStyle/>
          <a:p>
            <a:r>
              <a:rPr lang="en-US" sz="2400" b="1" u="sng" dirty="0">
                <a:solidFill>
                  <a:schemeClr val="bg1"/>
                </a:solidFill>
                <a:latin typeface="Calibri" panose="020F0502020204030204"/>
              </a:rPr>
              <a:t>Key Insights:</a:t>
            </a:r>
            <a:r>
              <a:rPr lang="en-US" sz="2400" dirty="0">
                <a:solidFill>
                  <a:schemeClr val="bg1"/>
                </a:solidFill>
                <a:latin typeface="Calibri" panose="020F0502020204030204"/>
              </a:rPr>
              <a:t> </a:t>
            </a:r>
          </a:p>
          <a:p>
            <a:pPr marL="285750" indent="-285750">
              <a:buFont typeface="Wingdings" panose="05000000000000000000"/>
              <a:buChar char="q"/>
            </a:pPr>
            <a:r>
              <a:rPr lang="en-US" sz="2000" dirty="0">
                <a:solidFill>
                  <a:schemeClr val="bg1">
                    <a:lumMod val="95000"/>
                  </a:schemeClr>
                </a:solidFill>
                <a:uFillTx/>
                <a:latin typeface="Söhne"/>
              </a:rPr>
              <a:t>The relevant insight is the Rating.</a:t>
            </a:r>
          </a:p>
          <a:p>
            <a:pPr marL="285750" indent="-285750">
              <a:buFont typeface="Wingdings" panose="05000000000000000000"/>
              <a:buChar char="q"/>
            </a:pPr>
            <a:r>
              <a:rPr lang="en-US" sz="2000" dirty="0">
                <a:solidFill>
                  <a:schemeClr val="bg1">
                    <a:lumMod val="95000"/>
                  </a:schemeClr>
                </a:solidFill>
                <a:uFillTx/>
                <a:latin typeface="Söhne"/>
              </a:rPr>
              <a:t>We noticed that the hotel reviews had more Rating_5  compare to other ratings</a:t>
            </a:r>
          </a:p>
          <a:p>
            <a:pPr marL="285750" indent="-285750">
              <a:buFont typeface="Wingdings" panose="05000000000000000000"/>
              <a:buChar char="q"/>
            </a:pPr>
            <a:r>
              <a:rPr lang="en-IN" sz="2000" dirty="0">
                <a:solidFill>
                  <a:schemeClr val="bg1">
                    <a:lumMod val="95000"/>
                  </a:schemeClr>
                </a:solidFill>
                <a:uFillTx/>
                <a:latin typeface="Söhne"/>
                <a:ea typeface="Consolas" panose="020B0609020204030204"/>
                <a:cs typeface="Consolas" panose="020B0609020204030204"/>
                <a:sym typeface="Consolas" panose="020B0609020204030204"/>
              </a:rPr>
              <a:t>Here as we see 4 and 5 rating are contributing nearly 75% which shows biased towards positive side</a:t>
            </a:r>
            <a:r>
              <a:rPr lang="en-US" sz="2000" dirty="0">
                <a:solidFill>
                  <a:schemeClr val="bg1">
                    <a:lumMod val="95000"/>
                  </a:schemeClr>
                </a:solidFill>
                <a:uFillTx/>
                <a:latin typeface="Söhne"/>
              </a:rPr>
              <a:t>.</a:t>
            </a:r>
          </a:p>
          <a:p>
            <a:pPr marL="285750" indent="-285750">
              <a:buFont typeface="Wingdings" panose="05000000000000000000"/>
              <a:buChar char="q"/>
            </a:pPr>
            <a:r>
              <a:rPr lang="en-US" sz="2000" dirty="0">
                <a:solidFill>
                  <a:schemeClr val="bg1">
                    <a:lumMod val="95000"/>
                  </a:schemeClr>
                </a:solidFill>
                <a:uFillTx/>
                <a:latin typeface="Söhne"/>
              </a:rPr>
              <a:t>The remaining Rating_1 and 2,3  has the least percentages.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1520" y="925830"/>
            <a:ext cx="5224780" cy="3533775"/>
          </a:xfrm>
          <a:prstGeom prst="rect">
            <a:avLst/>
          </a:prstGeom>
        </p:spPr>
      </p:pic>
      <p:sp>
        <p:nvSpPr>
          <p:cNvPr id="5" name="TextBox 4"/>
          <p:cNvSpPr txBox="1"/>
          <p:nvPr/>
        </p:nvSpPr>
        <p:spPr>
          <a:xfrm>
            <a:off x="429895" y="4469765"/>
            <a:ext cx="10466705" cy="2276475"/>
          </a:xfrm>
          <a:prstGeom prst="rect">
            <a:avLst/>
          </a:prstGeom>
          <a:noFill/>
        </p:spPr>
        <p:txBody>
          <a:bodyPr wrap="square">
            <a:noAutofit/>
          </a:bodyPr>
          <a:lstStyle/>
          <a:p>
            <a:r>
              <a:rPr lang="en-US" sz="2400" b="1" u="sng" dirty="0">
                <a:solidFill>
                  <a:schemeClr val="bg1"/>
                </a:solidFill>
                <a:latin typeface="Calibri" panose="020F0502020204030204"/>
              </a:rPr>
              <a:t>Key Insights:</a:t>
            </a:r>
            <a:r>
              <a:rPr lang="en-US" sz="2400" dirty="0">
                <a:solidFill>
                  <a:schemeClr val="bg1"/>
                </a:solidFill>
                <a:latin typeface="Calibri" panose="020F0502020204030204"/>
              </a:rPr>
              <a:t> </a:t>
            </a:r>
            <a:endParaRPr lang="en-IN" sz="2400" dirty="0">
              <a:solidFill>
                <a:schemeClr val="accent1">
                  <a:lumMod val="75000"/>
                </a:schemeClr>
              </a:solidFill>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000" dirty="0">
                <a:solidFill>
                  <a:schemeClr val="bg2"/>
                </a:solidFill>
                <a:effectLst/>
                <a:uFillTx/>
                <a:latin typeface="Söhne"/>
                <a:cs typeface="Times New Roman" panose="02020603050405020304" pitchFamily="18" charset="0"/>
              </a:rPr>
              <a:t>From the visual, we can say that count of ratings for 4, 5 are comparatively much higher than the other rating scores.</a:t>
            </a:r>
          </a:p>
          <a:p>
            <a:pPr algn="just">
              <a:buFont typeface="Arial" panose="020B0604020202020204" pitchFamily="34" charset="0"/>
              <a:buChar char="•"/>
            </a:pPr>
            <a:r>
              <a:rPr lang="en-US" sz="2000" dirty="0">
                <a:solidFill>
                  <a:schemeClr val="bg2"/>
                </a:solidFill>
                <a:uFillTx/>
                <a:latin typeface="Söhne"/>
                <a:cs typeface="Times New Roman" panose="02020603050405020304" pitchFamily="18" charset="0"/>
              </a:rPr>
              <a:t>There are 1421 customers gave the lowest 1.0 star rating</a:t>
            </a:r>
          </a:p>
          <a:p>
            <a:pPr algn="just">
              <a:buFont typeface="Arial" panose="020B0604020202020204" pitchFamily="34" charset="0"/>
              <a:buChar char="•"/>
            </a:pPr>
            <a:r>
              <a:rPr lang="en-US" sz="2000" dirty="0">
                <a:solidFill>
                  <a:schemeClr val="bg2"/>
                </a:solidFill>
                <a:uFillTx/>
                <a:latin typeface="Söhne"/>
                <a:cs typeface="Times New Roman" panose="02020603050405020304" pitchFamily="18" charset="0"/>
              </a:rPr>
              <a:t>There are 9054 customers gave the highest 5.0 star rating</a:t>
            </a:r>
            <a:endParaRPr lang="en-US" sz="2000" dirty="0">
              <a:solidFill>
                <a:schemeClr val="bg2"/>
              </a:solidFill>
              <a:effectLst/>
              <a:uFillTx/>
              <a:latin typeface="Söhne"/>
              <a:cs typeface="Times New Roman" panose="02020603050405020304" pitchFamily="18" charset="0"/>
            </a:endParaRPr>
          </a:p>
          <a:p>
            <a:pPr algn="just">
              <a:buFont typeface="Arial" panose="020B0604020202020204" pitchFamily="34" charset="0"/>
              <a:buChar char="•"/>
            </a:pPr>
            <a:r>
              <a:rPr lang="en-US" sz="2000" dirty="0">
                <a:solidFill>
                  <a:schemeClr val="bg2"/>
                </a:solidFill>
                <a:effectLst/>
                <a:uFillTx/>
                <a:latin typeface="Söhne"/>
                <a:cs typeface="Times New Roman" panose="02020603050405020304" pitchFamily="18" charset="0"/>
              </a:rPr>
              <a:t> Hence, we conclude that most of the users are highly satisfied with their experience at the hotels.</a:t>
            </a:r>
          </a:p>
        </p:txBody>
      </p:sp>
      <p:sp>
        <p:nvSpPr>
          <p:cNvPr id="4" name="TextBox 3"/>
          <p:cNvSpPr txBox="1"/>
          <p:nvPr/>
        </p:nvSpPr>
        <p:spPr>
          <a:xfrm>
            <a:off x="704850" y="339209"/>
            <a:ext cx="6096000" cy="523220"/>
          </a:xfrm>
          <a:prstGeom prst="rect">
            <a:avLst/>
          </a:prstGeom>
          <a:noFill/>
        </p:spPr>
        <p:txBody>
          <a:bodyPr wrap="square">
            <a:spAutoFit/>
          </a:bodyPr>
          <a:lstStyle/>
          <a:p>
            <a:r>
              <a:rPr lang="en-IN" sz="2800" b="1" dirty="0">
                <a:solidFill>
                  <a:schemeClr val="accent3">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Bar graph</a:t>
            </a:r>
            <a:r>
              <a:rPr lang="en-IN" sz="1800" dirty="0">
                <a:solidFill>
                  <a:srgbClr val="002060"/>
                </a:solidFill>
                <a:latin typeface="Times New Roman" panose="02020603050405020304" pitchFamily="18" charset="0"/>
                <a:cs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1396" y="909051"/>
            <a:ext cx="5658304" cy="3528544"/>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265645" y="4354889"/>
            <a:ext cx="11660709" cy="2214880"/>
          </a:xfrm>
          <a:prstGeom prst="rect">
            <a:avLst/>
          </a:prstGeom>
          <a:noFill/>
        </p:spPr>
        <p:txBody>
          <a:bodyPr wrap="square">
            <a:spAutoFit/>
          </a:bodyPr>
          <a:lstStyle/>
          <a:p>
            <a:pPr algn="just"/>
            <a:r>
              <a:rPr lang="en-US" sz="1800" b="1" u="sng" dirty="0">
                <a:solidFill>
                  <a:schemeClr val="bg1"/>
                </a:solidFill>
                <a:latin typeface="Calibri" panose="020F0502020204030204"/>
              </a:rPr>
              <a:t>Key Insights:</a:t>
            </a:r>
            <a:r>
              <a:rPr lang="en-US" sz="1800" dirty="0">
                <a:solidFill>
                  <a:schemeClr val="bg1"/>
                </a:solidFill>
                <a:latin typeface="Calibri" panose="020F0502020204030204"/>
              </a:rPr>
              <a:t> </a:t>
            </a:r>
            <a:endParaRPr lang="en-US" sz="1800" dirty="0">
              <a:solidFill>
                <a:schemeClr val="bg1"/>
              </a:solidFill>
              <a:latin typeface="Trebuchet MS" panose="020B0603020202020204" pitchFamily="34" charset="0"/>
              <a:cs typeface="Times New Roman" panose="02020603050405020304" pitchFamily="18" charset="0"/>
            </a:endParaRPr>
          </a:p>
          <a:p>
            <a:pPr marL="342900" indent="-342900" algn="just">
              <a:buFont typeface="Arial" panose="020B0604020202020204" pitchFamily="34" charset="0"/>
              <a:buChar char="•"/>
            </a:pPr>
            <a:r>
              <a:rPr lang="en-US" sz="2000" dirty="0">
                <a:solidFill>
                  <a:schemeClr val="bg2"/>
                </a:solidFill>
                <a:uFillTx/>
                <a:latin typeface="Söhne"/>
                <a:cs typeface="Times New Roman" panose="02020603050405020304" pitchFamily="18" charset="0"/>
              </a:rPr>
              <a:t>Ratings less than or equal to two are considered negative reviews, while ratings greater than two are considered positive.</a:t>
            </a:r>
          </a:p>
          <a:p>
            <a:pPr marL="342900" indent="-342900" algn="just">
              <a:buFont typeface="Arial" panose="020B0604020202020204" pitchFamily="34" charset="0"/>
              <a:buChar char="•"/>
            </a:pPr>
            <a:r>
              <a:rPr lang="en-US" sz="2000" dirty="0">
                <a:solidFill>
                  <a:schemeClr val="bg2"/>
                </a:solidFill>
                <a:uFillTx/>
                <a:latin typeface="Söhne"/>
                <a:cs typeface="Times New Roman" panose="02020603050405020304" pitchFamily="18" charset="0"/>
              </a:rPr>
              <a:t>For the visual, we can state that around 75% of the evaluations are positive, with the remaining 25% being negative.</a:t>
            </a:r>
          </a:p>
          <a:p>
            <a:pPr marL="342900" indent="-342900" algn="just">
              <a:buFont typeface="Arial" panose="020B0604020202020204" pitchFamily="34" charset="0"/>
              <a:buChar char="•"/>
            </a:pPr>
            <a:r>
              <a:rPr lang="en-US" sz="2000" dirty="0">
                <a:solidFill>
                  <a:schemeClr val="bg2"/>
                </a:solidFill>
                <a:uFillTx/>
                <a:latin typeface="Söhne"/>
                <a:cs typeface="Times New Roman" panose="02020603050405020304" pitchFamily="18" charset="0"/>
              </a:rPr>
              <a:t>We have an unbalanced distribution of data, with fewer negative ratings supplied by people. So we can classify the dataset as extremely unbalanced.</a:t>
            </a:r>
          </a:p>
        </p:txBody>
      </p:sp>
      <p:sp>
        <p:nvSpPr>
          <p:cNvPr id="6" name="Title 1"/>
          <p:cNvSpPr txBox="1"/>
          <p:nvPr/>
        </p:nvSpPr>
        <p:spPr>
          <a:xfrm>
            <a:off x="407908" y="185861"/>
            <a:ext cx="9431417" cy="645459"/>
          </a:xfrm>
          <a:prstGeom prst="rect">
            <a:avLst/>
          </a:prstGeom>
        </p:spPr>
        <p:txBody>
          <a:bodyPr>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3200" b="1" dirty="0">
                <a:solidFill>
                  <a:schemeClr val="accent3">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positive and negative reviews</a:t>
            </a:r>
            <a:r>
              <a:rPr lang="en-IN" dirty="0">
                <a:solidFill>
                  <a:srgbClr val="002060"/>
                </a:solidFill>
                <a:latin typeface="Times New Roman" panose="02020603050405020304" pitchFamily="18" charset="0"/>
                <a:cs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14960"/>
            <a:ext cx="8596668" cy="711200"/>
          </a:xfrm>
          <a:solidFill>
            <a:schemeClr val="bg1"/>
          </a:solidFill>
          <a:ln>
            <a:solidFill>
              <a:schemeClr val="tx1">
                <a:lumMod val="95000"/>
                <a:lumOff val="5000"/>
              </a:schemeClr>
            </a:solidFill>
          </a:ln>
        </p:spPr>
        <p:txBody>
          <a:bodyPr>
            <a:normAutofit fontScale="90000"/>
          </a:bodyPr>
          <a:lstStyle/>
          <a:p>
            <a:r>
              <a:rPr lang="en-IN" dirty="0"/>
              <a:t> </a:t>
            </a:r>
            <a:r>
              <a:rPr lang="en-IN" dirty="0">
                <a:solidFill>
                  <a:srgbClr val="002060"/>
                </a:solidFill>
              </a:rPr>
              <a:t>Review length for 5-level and 1-level ratings</a:t>
            </a:r>
            <a:br>
              <a:rPr lang="en-US" dirty="0"/>
            </a:br>
            <a:endParaRPr lang="en-IN" dirty="0"/>
          </a:p>
        </p:txBody>
      </p:sp>
      <p:pic>
        <p:nvPicPr>
          <p:cNvPr id="6" name="Content Placeholder 5"/>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5580" t="21468" r="46726" b="25047"/>
          <a:stretch>
            <a:fillRect/>
          </a:stretch>
        </p:blipFill>
        <p:spPr>
          <a:xfrm>
            <a:off x="317634" y="1631482"/>
            <a:ext cx="5361271" cy="4557562"/>
          </a:xfrm>
          <a:blipFill>
            <a:blip r:embed="rId3"/>
            <a:tile tx="0" ty="0" sx="100000" sy="100000" flip="none" algn="tl"/>
          </a:blipFill>
          <a:ln>
            <a:solidFill>
              <a:schemeClr val="tx1">
                <a:lumMod val="95000"/>
                <a:lumOff val="5000"/>
              </a:schemeClr>
            </a:solidFill>
          </a:ln>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20909" t="24422" r="39495" b="7340"/>
          <a:stretch>
            <a:fillRect/>
          </a:stretch>
        </p:blipFill>
        <p:spPr>
          <a:xfrm>
            <a:off x="6227545" y="1631482"/>
            <a:ext cx="5390148" cy="4557562"/>
          </a:xfrm>
          <a:prstGeom prst="rect">
            <a:avLst/>
          </a:prstGeom>
          <a:ln>
            <a:solidFill>
              <a:schemeClr val="tx1">
                <a:lumMod val="95000"/>
                <a:lumOff val="5000"/>
              </a:schemeClr>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3">
                    <a:lumMod val="40000"/>
                    <a:lumOff val="60000"/>
                  </a:schemeClr>
                </a:solidFill>
                <a:effectLst>
                  <a:outerShdw blurRad="38100" dist="38100" dir="2700000" algn="tl">
                    <a:srgbClr val="000000">
                      <a:alpha val="43137"/>
                    </a:srgbClr>
                  </a:outerShdw>
                </a:effectLst>
                <a:latin typeface="Söhne"/>
              </a:rPr>
              <a:t>Data Preprocessing</a:t>
            </a:r>
            <a:endParaRPr lang="en-IN" b="1" dirty="0">
              <a:solidFill>
                <a:schemeClr val="accent3">
                  <a:lumMod val="40000"/>
                  <a:lumOff val="60000"/>
                </a:schemeClr>
              </a:solidFill>
              <a:effectLst>
                <a:outerShdw blurRad="38100" dist="38100" dir="2700000" algn="tl">
                  <a:srgbClr val="000000">
                    <a:alpha val="43137"/>
                  </a:srgbClr>
                </a:outerShdw>
              </a:effectLst>
              <a:latin typeface="Söhne"/>
            </a:endParaRPr>
          </a:p>
        </p:txBody>
      </p:sp>
      <p:sp>
        <p:nvSpPr>
          <p:cNvPr id="4" name="Google Shape;122;p7"/>
          <p:cNvSpPr txBox="1"/>
          <p:nvPr/>
        </p:nvSpPr>
        <p:spPr>
          <a:xfrm>
            <a:off x="499721" y="2466080"/>
            <a:ext cx="3062630" cy="1200288"/>
          </a:xfrm>
          <a:prstGeom prst="rect">
            <a:avLst/>
          </a:prstGeom>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800"/>
              <a:buFont typeface="Geo"/>
              <a:buAutoNum type="arabicPeriod"/>
            </a:pPr>
            <a:r>
              <a:rPr lang="en-IN" sz="1800" b="1" dirty="0">
                <a:solidFill>
                  <a:schemeClr val="dk1"/>
                </a:solidFill>
                <a:ea typeface="Consolas" panose="020B0609020204030204"/>
                <a:cs typeface="Consolas" panose="020B0609020204030204"/>
                <a:sym typeface="Consolas" panose="020B0609020204030204"/>
              </a:rPr>
              <a:t>Remove Punctuation</a:t>
            </a:r>
            <a:endParaRPr b="1" dirty="0"/>
          </a:p>
          <a:p>
            <a:pPr marL="342900" marR="0" lvl="0" indent="-342900" algn="l" rtl="0">
              <a:spcBef>
                <a:spcPts val="0"/>
              </a:spcBef>
              <a:spcAft>
                <a:spcPts val="0"/>
              </a:spcAft>
              <a:buClr>
                <a:schemeClr val="dk1"/>
              </a:buClr>
              <a:buSzPts val="1800"/>
              <a:buFont typeface="Geo"/>
              <a:buAutoNum type="arabicPeriod"/>
            </a:pPr>
            <a:r>
              <a:rPr lang="en-IN" sz="1800" b="1" dirty="0">
                <a:solidFill>
                  <a:schemeClr val="dk1"/>
                </a:solidFill>
                <a:ea typeface="Consolas" panose="020B0609020204030204"/>
                <a:cs typeface="Consolas" panose="020B0609020204030204"/>
                <a:sym typeface="Consolas" panose="020B0609020204030204"/>
              </a:rPr>
              <a:t>Case change</a:t>
            </a:r>
            <a:endParaRPr b="1" dirty="0"/>
          </a:p>
          <a:p>
            <a:pPr marL="342900" marR="0" lvl="0" indent="-342900" algn="l" rtl="0">
              <a:spcBef>
                <a:spcPts val="0"/>
              </a:spcBef>
              <a:spcAft>
                <a:spcPts val="0"/>
              </a:spcAft>
              <a:buClr>
                <a:schemeClr val="dk1"/>
              </a:buClr>
              <a:buSzPts val="1800"/>
              <a:buFont typeface="Geo"/>
              <a:buAutoNum type="arabicPeriod"/>
            </a:pPr>
            <a:r>
              <a:rPr lang="en-IN" sz="1800" b="1" dirty="0">
                <a:solidFill>
                  <a:schemeClr val="dk1"/>
                </a:solidFill>
                <a:ea typeface="Consolas" panose="020B0609020204030204"/>
                <a:cs typeface="Consolas" panose="020B0609020204030204"/>
                <a:sym typeface="Consolas" panose="020B0609020204030204"/>
              </a:rPr>
              <a:t>Tokenization</a:t>
            </a:r>
            <a:endParaRPr b="1" dirty="0"/>
          </a:p>
          <a:p>
            <a:pPr marL="342900" marR="0" lvl="0" indent="-342900" algn="l" rtl="0">
              <a:spcBef>
                <a:spcPts val="0"/>
              </a:spcBef>
              <a:spcAft>
                <a:spcPts val="0"/>
              </a:spcAft>
              <a:buClr>
                <a:schemeClr val="dk1"/>
              </a:buClr>
              <a:buSzPts val="1800"/>
              <a:buFont typeface="Geo"/>
              <a:buAutoNum type="arabicPeriod"/>
            </a:pPr>
            <a:r>
              <a:rPr lang="en-IN" sz="1800" b="1" dirty="0">
                <a:solidFill>
                  <a:schemeClr val="dk1"/>
                </a:solidFill>
                <a:ea typeface="Consolas" panose="020B0609020204030204"/>
                <a:cs typeface="Consolas" panose="020B0609020204030204"/>
                <a:sym typeface="Consolas" panose="020B0609020204030204"/>
              </a:rPr>
              <a:t>Removing stop words</a:t>
            </a:r>
            <a:endParaRPr b="1" dirty="0"/>
          </a:p>
        </p:txBody>
      </p:sp>
      <p:pic>
        <p:nvPicPr>
          <p:cNvPr id="5" name="Google Shape;124;p7"/>
          <p:cNvPicPr preferRelativeResize="0"/>
          <p:nvPr/>
        </p:nvPicPr>
        <p:blipFill rotWithShape="1">
          <a:blip r:embed="rId2"/>
          <a:srcRect/>
          <a:stretch>
            <a:fillRect/>
          </a:stretch>
        </p:blipFill>
        <p:spPr>
          <a:xfrm>
            <a:off x="3837796" y="2179545"/>
            <a:ext cx="7721134" cy="3429000"/>
          </a:xfrm>
          <a:prstGeom prst="roundRect">
            <a:avLst>
              <a:gd name="adj" fmla="val 4167"/>
            </a:avLst>
          </a:prstGeom>
          <a:solidFill>
            <a:srgbClr val="FFFFFF"/>
          </a:solidFill>
          <a:ln w="76200" cap="sq">
            <a:solidFill>
              <a:srgbClr val="292929"/>
            </a:solidFill>
            <a:miter lim="800000"/>
            <a:headEnd/>
            <a:tailEnd/>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Google Shape;121;p7"/>
          <p:cNvSpPr txBox="1"/>
          <p:nvPr/>
        </p:nvSpPr>
        <p:spPr>
          <a:xfrm>
            <a:off x="3837796" y="1644303"/>
            <a:ext cx="3434497" cy="369291"/>
          </a:xfrm>
          <a:prstGeom prst="rect">
            <a:avLst/>
          </a:prstGeom>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t" anchorCtr="0">
            <a:spAutoFit/>
          </a:bodyPr>
          <a:lstStyle/>
          <a:p>
            <a:pPr marL="0" marR="0" lvl="0" indent="0" algn="l" rtl="0">
              <a:spcBef>
                <a:spcPts val="0"/>
              </a:spcBef>
              <a:spcAft>
                <a:spcPts val="0"/>
              </a:spcAft>
              <a:buNone/>
            </a:pPr>
            <a:r>
              <a:rPr lang="en-IN" sz="1800" b="1" u="sng" dirty="0">
                <a:solidFill>
                  <a:schemeClr val="dk1"/>
                </a:solidFill>
                <a:latin typeface="Arial" panose="020B0604020202020204"/>
                <a:ea typeface="Arial" panose="020B0604020202020204"/>
                <a:cs typeface="Arial" panose="020B0604020202020204"/>
                <a:sym typeface="Arial" panose="020B0604020202020204"/>
              </a:rPr>
              <a:t>STEPS FOR DATA CLEANING</a:t>
            </a:r>
            <a:endParaRPr lang="en-IN" sz="2000" b="1" u="sng"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23</TotalTime>
  <Words>2042</Words>
  <Application>Microsoft Office PowerPoint</Application>
  <PresentationFormat>Widescreen</PresentationFormat>
  <Paragraphs>169</Paragraphs>
  <Slides>32</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32</vt:i4>
      </vt:variant>
    </vt:vector>
  </HeadingPairs>
  <TitlesOfParts>
    <vt:vector size="45" baseType="lpstr">
      <vt:lpstr>Arial</vt:lpstr>
      <vt:lpstr>Avenir Next LT Pro Demi</vt:lpstr>
      <vt:lpstr>Calibri</vt:lpstr>
      <vt:lpstr>Consolas</vt:lpstr>
      <vt:lpstr>Geo</vt:lpstr>
      <vt:lpstr>Roboto</vt:lpstr>
      <vt:lpstr>Söhne</vt:lpstr>
      <vt:lpstr>Times New Roman</vt:lpstr>
      <vt:lpstr>Trebuchet MS</vt:lpstr>
      <vt:lpstr>Tw Cen MT</vt:lpstr>
      <vt:lpstr>Wingdings</vt:lpstr>
      <vt:lpstr>Wingdings 3</vt:lpstr>
      <vt:lpstr>Facet</vt:lpstr>
      <vt:lpstr>    HOTEL RATING CLASSIFICATION</vt:lpstr>
      <vt:lpstr>    Business Objective</vt:lpstr>
      <vt:lpstr>PowerPoint Presentation</vt:lpstr>
      <vt:lpstr>Analysis/Modeling methodology</vt:lpstr>
      <vt:lpstr>Analysis Results</vt:lpstr>
      <vt:lpstr>PowerPoint Presentation</vt:lpstr>
      <vt:lpstr>PowerPoint Presentation</vt:lpstr>
      <vt:lpstr> Review length for 5-level and 1-level ratings </vt:lpstr>
      <vt:lpstr>Data Preprocessing</vt:lpstr>
      <vt:lpstr>Afinn Sentiment Analysis</vt:lpstr>
      <vt:lpstr>PowerPoint Presentation</vt:lpstr>
      <vt:lpstr>     Data Visualization</vt:lpstr>
      <vt:lpstr>    * POSITIVE WORDCLOUD *</vt:lpstr>
      <vt:lpstr>PowerPoint Presentation</vt:lpstr>
      <vt:lpstr>Term frequency with countvectorizer</vt:lpstr>
      <vt:lpstr>                     BI-GRAMS </vt:lpstr>
      <vt:lpstr>PowerPoint Presentation</vt:lpstr>
      <vt:lpstr>                               TRI-GRAMS </vt:lpstr>
      <vt:lpstr>PowerPoint Presentation</vt:lpstr>
      <vt:lpstr>         New ratings and Cleaned text                      used in  further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INDIA</dc:creator>
  <cp:lastModifiedBy>bhargav vedurupaka</cp:lastModifiedBy>
  <cp:revision>102</cp:revision>
  <dcterms:created xsi:type="dcterms:W3CDTF">2023-10-30T05:18:00Z</dcterms:created>
  <dcterms:modified xsi:type="dcterms:W3CDTF">2024-02-13T09:57:48Z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594F2B552AF6404D88DE02F637247465_12</vt:lpwstr>
  </property>
  <property fmtid="{D5CDD505-2E9C-101B-9397-08002B2CF9AE}" pid="3" name="KSOProductBuildVer">
    <vt:lpwstr>1033-12.2.0.13431</vt:lpwstr>
  </property>
</Properties>
</file>